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83A11A1-E551-44E7-ADFF-AD7637DE5EA1}" type="datetimeFigureOut">
              <a:rPr lang="fi-FI" smtClean="0"/>
              <a:t>27.5.2020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D7A6B29C-F351-4FD5-928E-823E6FEDD6AE}" type="slidenum">
              <a:rPr lang="fi-FI" smtClean="0"/>
              <a:t>‹#›</a:t>
            </a:fld>
            <a:endParaRPr lang="fi-FI"/>
          </a:p>
        </p:txBody>
      </p:sp>
    </p:spTree>
    <p:extLst>
      <p:ext uri="{BB962C8B-B14F-4D97-AF65-F5344CB8AC3E}">
        <p14:creationId xmlns:p14="http://schemas.microsoft.com/office/powerpoint/2010/main" val="181349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83A11A1-E551-44E7-ADFF-AD7637DE5EA1}" type="datetimeFigureOut">
              <a:rPr lang="fi-FI" smtClean="0"/>
              <a:t>27.5.2020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D7A6B29C-F351-4FD5-928E-823E6FEDD6AE}" type="slidenum">
              <a:rPr lang="fi-FI" smtClean="0"/>
              <a:t>‹#›</a:t>
            </a:fld>
            <a:endParaRPr lang="fi-FI"/>
          </a:p>
        </p:txBody>
      </p:sp>
    </p:spTree>
    <p:extLst>
      <p:ext uri="{BB962C8B-B14F-4D97-AF65-F5344CB8AC3E}">
        <p14:creationId xmlns:p14="http://schemas.microsoft.com/office/powerpoint/2010/main" val="2396703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83A11A1-E551-44E7-ADFF-AD7637DE5EA1}" type="datetimeFigureOut">
              <a:rPr lang="fi-FI" smtClean="0"/>
              <a:t>27.5.2020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D7A6B29C-F351-4FD5-928E-823E6FEDD6AE}" type="slidenum">
              <a:rPr lang="fi-FI" smtClean="0"/>
              <a:t>‹#›</a:t>
            </a:fld>
            <a:endParaRPr lang="fi-FI"/>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777333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83A11A1-E551-44E7-ADFF-AD7637DE5EA1}" type="datetimeFigureOut">
              <a:rPr lang="fi-FI" smtClean="0"/>
              <a:t>27.5.2020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D7A6B29C-F351-4FD5-928E-823E6FEDD6AE}" type="slidenum">
              <a:rPr lang="fi-FI" smtClean="0"/>
              <a:t>‹#›</a:t>
            </a:fld>
            <a:endParaRPr lang="fi-FI"/>
          </a:p>
        </p:txBody>
      </p:sp>
    </p:spTree>
    <p:extLst>
      <p:ext uri="{BB962C8B-B14F-4D97-AF65-F5344CB8AC3E}">
        <p14:creationId xmlns:p14="http://schemas.microsoft.com/office/powerpoint/2010/main" val="42897358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83A11A1-E551-44E7-ADFF-AD7637DE5EA1}" type="datetimeFigureOut">
              <a:rPr lang="fi-FI" smtClean="0"/>
              <a:t>27.5.2020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D7A6B29C-F351-4FD5-928E-823E6FEDD6AE}" type="slidenum">
              <a:rPr lang="fi-FI" smtClean="0"/>
              <a:t>‹#›</a:t>
            </a:fld>
            <a:endParaRPr lang="fi-FI"/>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364514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83A11A1-E551-44E7-ADFF-AD7637DE5EA1}" type="datetimeFigureOut">
              <a:rPr lang="fi-FI" smtClean="0"/>
              <a:t>27.5.2020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D7A6B29C-F351-4FD5-928E-823E6FEDD6AE}" type="slidenum">
              <a:rPr lang="fi-FI" smtClean="0"/>
              <a:t>‹#›</a:t>
            </a:fld>
            <a:endParaRPr lang="fi-FI"/>
          </a:p>
        </p:txBody>
      </p:sp>
    </p:spTree>
    <p:extLst>
      <p:ext uri="{BB962C8B-B14F-4D97-AF65-F5344CB8AC3E}">
        <p14:creationId xmlns:p14="http://schemas.microsoft.com/office/powerpoint/2010/main" val="18511079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3A11A1-E551-44E7-ADFF-AD7637DE5EA1}" type="datetimeFigureOut">
              <a:rPr lang="fi-FI" smtClean="0"/>
              <a:t>27.5.2020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D7A6B29C-F351-4FD5-928E-823E6FEDD6AE}" type="slidenum">
              <a:rPr lang="fi-FI" smtClean="0"/>
              <a:t>‹#›</a:t>
            </a:fld>
            <a:endParaRPr lang="fi-FI"/>
          </a:p>
        </p:txBody>
      </p:sp>
    </p:spTree>
    <p:extLst>
      <p:ext uri="{BB962C8B-B14F-4D97-AF65-F5344CB8AC3E}">
        <p14:creationId xmlns:p14="http://schemas.microsoft.com/office/powerpoint/2010/main" val="14369906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3A11A1-E551-44E7-ADFF-AD7637DE5EA1}" type="datetimeFigureOut">
              <a:rPr lang="fi-FI" smtClean="0"/>
              <a:t>27.5.2020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D7A6B29C-F351-4FD5-928E-823E6FEDD6AE}" type="slidenum">
              <a:rPr lang="fi-FI" smtClean="0"/>
              <a:t>‹#›</a:t>
            </a:fld>
            <a:endParaRPr lang="fi-FI"/>
          </a:p>
        </p:txBody>
      </p:sp>
    </p:spTree>
    <p:extLst>
      <p:ext uri="{BB962C8B-B14F-4D97-AF65-F5344CB8AC3E}">
        <p14:creationId xmlns:p14="http://schemas.microsoft.com/office/powerpoint/2010/main" val="3139698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3A11A1-E551-44E7-ADFF-AD7637DE5EA1}" type="datetimeFigureOut">
              <a:rPr lang="fi-FI" smtClean="0"/>
              <a:t>27.5.2020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D7A6B29C-F351-4FD5-928E-823E6FEDD6AE}" type="slidenum">
              <a:rPr lang="fi-FI" smtClean="0"/>
              <a:t>‹#›</a:t>
            </a:fld>
            <a:endParaRPr lang="fi-FI"/>
          </a:p>
        </p:txBody>
      </p:sp>
    </p:spTree>
    <p:extLst>
      <p:ext uri="{BB962C8B-B14F-4D97-AF65-F5344CB8AC3E}">
        <p14:creationId xmlns:p14="http://schemas.microsoft.com/office/powerpoint/2010/main" val="1968014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83A11A1-E551-44E7-ADFF-AD7637DE5EA1}" type="datetimeFigureOut">
              <a:rPr lang="fi-FI" smtClean="0"/>
              <a:t>27.5.2020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D7A6B29C-F351-4FD5-928E-823E6FEDD6AE}" type="slidenum">
              <a:rPr lang="fi-FI" smtClean="0"/>
              <a:t>‹#›</a:t>
            </a:fld>
            <a:endParaRPr lang="fi-FI"/>
          </a:p>
        </p:txBody>
      </p:sp>
    </p:spTree>
    <p:extLst>
      <p:ext uri="{BB962C8B-B14F-4D97-AF65-F5344CB8AC3E}">
        <p14:creationId xmlns:p14="http://schemas.microsoft.com/office/powerpoint/2010/main" val="1421177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83A11A1-E551-44E7-ADFF-AD7637DE5EA1}" type="datetimeFigureOut">
              <a:rPr lang="fi-FI" smtClean="0"/>
              <a:t>27.5.2020</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D7A6B29C-F351-4FD5-928E-823E6FEDD6AE}" type="slidenum">
              <a:rPr lang="fi-FI" smtClean="0"/>
              <a:t>‹#›</a:t>
            </a:fld>
            <a:endParaRPr lang="fi-FI"/>
          </a:p>
        </p:txBody>
      </p:sp>
    </p:spTree>
    <p:extLst>
      <p:ext uri="{BB962C8B-B14F-4D97-AF65-F5344CB8AC3E}">
        <p14:creationId xmlns:p14="http://schemas.microsoft.com/office/powerpoint/2010/main" val="854275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3A11A1-E551-44E7-ADFF-AD7637DE5EA1}" type="datetimeFigureOut">
              <a:rPr lang="fi-FI" smtClean="0"/>
              <a:t>27.5.2020</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D7A6B29C-F351-4FD5-928E-823E6FEDD6AE}" type="slidenum">
              <a:rPr lang="fi-FI" smtClean="0"/>
              <a:t>‹#›</a:t>
            </a:fld>
            <a:endParaRPr lang="fi-FI"/>
          </a:p>
        </p:txBody>
      </p:sp>
    </p:spTree>
    <p:extLst>
      <p:ext uri="{BB962C8B-B14F-4D97-AF65-F5344CB8AC3E}">
        <p14:creationId xmlns:p14="http://schemas.microsoft.com/office/powerpoint/2010/main" val="3137879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83A11A1-E551-44E7-ADFF-AD7637DE5EA1}" type="datetimeFigureOut">
              <a:rPr lang="fi-FI" smtClean="0"/>
              <a:t>27.5.2020</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D7A6B29C-F351-4FD5-928E-823E6FEDD6AE}" type="slidenum">
              <a:rPr lang="fi-FI" smtClean="0"/>
              <a:t>‹#›</a:t>
            </a:fld>
            <a:endParaRPr lang="fi-FI"/>
          </a:p>
        </p:txBody>
      </p:sp>
    </p:spTree>
    <p:extLst>
      <p:ext uri="{BB962C8B-B14F-4D97-AF65-F5344CB8AC3E}">
        <p14:creationId xmlns:p14="http://schemas.microsoft.com/office/powerpoint/2010/main" val="3921847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3A11A1-E551-44E7-ADFF-AD7637DE5EA1}" type="datetimeFigureOut">
              <a:rPr lang="fi-FI" smtClean="0"/>
              <a:t>27.5.2020</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D7A6B29C-F351-4FD5-928E-823E6FEDD6AE}" type="slidenum">
              <a:rPr lang="fi-FI" smtClean="0"/>
              <a:t>‹#›</a:t>
            </a:fld>
            <a:endParaRPr lang="fi-FI"/>
          </a:p>
        </p:txBody>
      </p:sp>
    </p:spTree>
    <p:extLst>
      <p:ext uri="{BB962C8B-B14F-4D97-AF65-F5344CB8AC3E}">
        <p14:creationId xmlns:p14="http://schemas.microsoft.com/office/powerpoint/2010/main" val="1854831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83A11A1-E551-44E7-ADFF-AD7637DE5EA1}" type="datetimeFigureOut">
              <a:rPr lang="fi-FI" smtClean="0"/>
              <a:t>27.5.2020</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D7A6B29C-F351-4FD5-928E-823E6FEDD6AE}" type="slidenum">
              <a:rPr lang="fi-FI" smtClean="0"/>
              <a:t>‹#›</a:t>
            </a:fld>
            <a:endParaRPr lang="fi-FI"/>
          </a:p>
        </p:txBody>
      </p:sp>
    </p:spTree>
    <p:extLst>
      <p:ext uri="{BB962C8B-B14F-4D97-AF65-F5344CB8AC3E}">
        <p14:creationId xmlns:p14="http://schemas.microsoft.com/office/powerpoint/2010/main" val="1486942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83A11A1-E551-44E7-ADFF-AD7637DE5EA1}" type="datetimeFigureOut">
              <a:rPr lang="fi-FI" smtClean="0"/>
              <a:t>27.5.2020</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D7A6B29C-F351-4FD5-928E-823E6FEDD6AE}" type="slidenum">
              <a:rPr lang="fi-FI" smtClean="0"/>
              <a:t>‹#›</a:t>
            </a:fld>
            <a:endParaRPr lang="fi-FI"/>
          </a:p>
        </p:txBody>
      </p:sp>
    </p:spTree>
    <p:extLst>
      <p:ext uri="{BB962C8B-B14F-4D97-AF65-F5344CB8AC3E}">
        <p14:creationId xmlns:p14="http://schemas.microsoft.com/office/powerpoint/2010/main" val="325387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83A11A1-E551-44E7-ADFF-AD7637DE5EA1}" type="datetimeFigureOut">
              <a:rPr lang="fi-FI" smtClean="0"/>
              <a:t>27.5.2020</a:t>
            </a:fld>
            <a:endParaRPr lang="fi-FI"/>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i-FI"/>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7A6B29C-F351-4FD5-928E-823E6FEDD6AE}" type="slidenum">
              <a:rPr lang="fi-FI" smtClean="0"/>
              <a:t>‹#›</a:t>
            </a:fld>
            <a:endParaRPr lang="fi-FI"/>
          </a:p>
        </p:txBody>
      </p:sp>
    </p:spTree>
    <p:extLst>
      <p:ext uri="{BB962C8B-B14F-4D97-AF65-F5344CB8AC3E}">
        <p14:creationId xmlns:p14="http://schemas.microsoft.com/office/powerpoint/2010/main" val="22085407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nu.tuominen@utu.fi"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smtClean="0"/>
              <a:t>Ammatillisen koulutuksen matematiikan alkukartoitus</a:t>
            </a:r>
            <a:endParaRPr lang="fi-FI" dirty="0"/>
          </a:p>
        </p:txBody>
      </p:sp>
      <p:sp>
        <p:nvSpPr>
          <p:cNvPr id="3" name="Subtitle 2"/>
          <p:cNvSpPr>
            <a:spLocks noGrp="1"/>
          </p:cNvSpPr>
          <p:nvPr>
            <p:ph type="subTitle" idx="1"/>
          </p:nvPr>
        </p:nvSpPr>
        <p:spPr/>
        <p:txBody>
          <a:bodyPr/>
          <a:lstStyle/>
          <a:p>
            <a:r>
              <a:rPr lang="fi-FI" dirty="0" smtClean="0">
                <a:hlinkClick r:id="rId2"/>
              </a:rPr>
              <a:t>anu.tuominen@utu.fi</a:t>
            </a:r>
            <a:endParaRPr lang="fi-FI" dirty="0" smtClean="0"/>
          </a:p>
          <a:p>
            <a:r>
              <a:rPr lang="fi-FI" dirty="0"/>
              <a:t>©Anu Tuominen</a:t>
            </a:r>
          </a:p>
          <a:p>
            <a:endParaRPr lang="fi-FI" dirty="0" smtClean="0"/>
          </a:p>
        </p:txBody>
      </p:sp>
    </p:spTree>
    <p:extLst>
      <p:ext uri="{BB962C8B-B14F-4D97-AF65-F5344CB8AC3E}">
        <p14:creationId xmlns:p14="http://schemas.microsoft.com/office/powerpoint/2010/main" val="34352094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92727"/>
          </a:xfrm>
        </p:spPr>
        <p:txBody>
          <a:bodyPr/>
          <a:lstStyle/>
          <a:p>
            <a:r>
              <a:rPr lang="fi-FI" dirty="0" smtClean="0"/>
              <a:t>Tehtävät jatkuvat…</a:t>
            </a:r>
            <a:endParaRPr lang="fi-FI" dirty="0"/>
          </a:p>
        </p:txBody>
      </p:sp>
      <p:sp>
        <p:nvSpPr>
          <p:cNvPr id="3" name="Content Placeholder 2"/>
          <p:cNvSpPr>
            <a:spLocks noGrp="1"/>
          </p:cNvSpPr>
          <p:nvPr>
            <p:ph idx="1"/>
          </p:nvPr>
        </p:nvSpPr>
        <p:spPr>
          <a:xfrm>
            <a:off x="677334" y="1689534"/>
            <a:ext cx="8596668" cy="3880773"/>
          </a:xfrm>
        </p:spPr>
        <p:txBody>
          <a:bodyPr>
            <a:normAutofit/>
          </a:bodyPr>
          <a:lstStyle/>
          <a:p>
            <a:r>
              <a:rPr lang="fi-FI" dirty="0"/>
              <a:t>TEHTÄVÄ 8</a:t>
            </a:r>
            <a:r>
              <a:rPr lang="fi-FI" dirty="0" smtClean="0"/>
              <a:t>: Murtolukujen suuruusvertailu</a:t>
            </a:r>
          </a:p>
          <a:p>
            <a:r>
              <a:rPr lang="fi-FI" dirty="0"/>
              <a:t>TEHTÄVÄ </a:t>
            </a:r>
            <a:r>
              <a:rPr lang="fi-FI" dirty="0" smtClean="0"/>
              <a:t>9: Samannimisten murtolukujen erotus</a:t>
            </a:r>
          </a:p>
          <a:p>
            <a:r>
              <a:rPr lang="fi-FI" dirty="0"/>
              <a:t>TEHTÄVÄ </a:t>
            </a:r>
            <a:r>
              <a:rPr lang="fi-FI" dirty="0" smtClean="0"/>
              <a:t>10: Erinimisten murtolukujen yhteenlasku</a:t>
            </a:r>
          </a:p>
          <a:p>
            <a:r>
              <a:rPr lang="fi-FI" dirty="0"/>
              <a:t>TEHTÄVÄ </a:t>
            </a:r>
            <a:r>
              <a:rPr lang="fi-FI" dirty="0" smtClean="0"/>
              <a:t>11: Murtoluvun kertominen kokonaisluvulla</a:t>
            </a:r>
          </a:p>
          <a:p>
            <a:r>
              <a:rPr lang="fi-FI" dirty="0"/>
              <a:t>TEHTÄVÄ </a:t>
            </a:r>
            <a:r>
              <a:rPr lang="fi-FI" dirty="0" smtClean="0"/>
              <a:t>12: Murtoluvun ja desimaaliluvun välinen yhteys (vaikea!)</a:t>
            </a:r>
          </a:p>
          <a:p>
            <a:r>
              <a:rPr lang="fi-FI" dirty="0"/>
              <a:t>TEHTÄVÄ </a:t>
            </a:r>
            <a:r>
              <a:rPr lang="fi-FI" dirty="0" smtClean="0"/>
              <a:t>13: Murtoluvun jakaminen kokonaisluvulla</a:t>
            </a:r>
          </a:p>
          <a:p>
            <a:r>
              <a:rPr lang="fi-FI" dirty="0"/>
              <a:t>TEHTÄVÄ </a:t>
            </a:r>
            <a:r>
              <a:rPr lang="fi-FI" dirty="0" smtClean="0"/>
              <a:t>14: Murtolukujen tiheys, onko diskreettiajattelu (4/7)</a:t>
            </a:r>
          </a:p>
          <a:p>
            <a:r>
              <a:rPr lang="fi-FI" dirty="0"/>
              <a:t>TEHTÄVÄ </a:t>
            </a:r>
            <a:r>
              <a:rPr lang="fi-FI" dirty="0" smtClean="0"/>
              <a:t>15: Murtolukujen tiheys</a:t>
            </a:r>
          </a:p>
          <a:p>
            <a:r>
              <a:rPr lang="fi-FI" dirty="0"/>
              <a:t>TEHTÄVÄ </a:t>
            </a:r>
            <a:r>
              <a:rPr lang="fi-FI" dirty="0" smtClean="0"/>
              <a:t>16: Erinimisten murtolukujen summan arviointi</a:t>
            </a:r>
          </a:p>
        </p:txBody>
      </p:sp>
    </p:spTree>
    <p:extLst>
      <p:ext uri="{BB962C8B-B14F-4D97-AF65-F5344CB8AC3E}">
        <p14:creationId xmlns:p14="http://schemas.microsoft.com/office/powerpoint/2010/main" val="3646988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48145"/>
          </a:xfrm>
        </p:spPr>
        <p:txBody>
          <a:bodyPr/>
          <a:lstStyle/>
          <a:p>
            <a:r>
              <a:rPr lang="fi-FI" dirty="0"/>
              <a:t>Tehtävät jatkuvat…</a:t>
            </a:r>
          </a:p>
        </p:txBody>
      </p:sp>
      <p:sp>
        <p:nvSpPr>
          <p:cNvPr id="3" name="Content Placeholder 2"/>
          <p:cNvSpPr>
            <a:spLocks noGrp="1"/>
          </p:cNvSpPr>
          <p:nvPr>
            <p:ph idx="1"/>
          </p:nvPr>
        </p:nvSpPr>
        <p:spPr>
          <a:xfrm>
            <a:off x="677334" y="1560225"/>
            <a:ext cx="8596668" cy="3880773"/>
          </a:xfrm>
        </p:spPr>
        <p:txBody>
          <a:bodyPr>
            <a:normAutofit fontScale="85000" lnSpcReduction="10000"/>
          </a:bodyPr>
          <a:lstStyle/>
          <a:p>
            <a:r>
              <a:rPr lang="fi-FI" dirty="0"/>
              <a:t>TEHTÄVÄ 17</a:t>
            </a:r>
            <a:r>
              <a:rPr lang="fi-FI" dirty="0" smtClean="0"/>
              <a:t>: Yksikönmuunnoksia (pituus, pinta-ala, tilavuus, kuutiomitat ja vetomitat)</a:t>
            </a:r>
          </a:p>
          <a:p>
            <a:r>
              <a:rPr lang="fi-FI" dirty="0"/>
              <a:t>TEHTÄVÄ </a:t>
            </a:r>
            <a:r>
              <a:rPr lang="fi-FI" dirty="0" smtClean="0"/>
              <a:t>18: Prosenttilaskutehtävä</a:t>
            </a:r>
          </a:p>
          <a:p>
            <a:r>
              <a:rPr lang="fi-FI" dirty="0"/>
              <a:t>TEHTÄVÄ </a:t>
            </a:r>
            <a:r>
              <a:rPr lang="fi-FI" dirty="0" smtClean="0"/>
              <a:t>19: Alennettu hinta</a:t>
            </a:r>
          </a:p>
          <a:p>
            <a:r>
              <a:rPr lang="fi-FI" dirty="0"/>
              <a:t>TEHTÄVÄ </a:t>
            </a:r>
            <a:r>
              <a:rPr lang="fi-FI" dirty="0" smtClean="0"/>
              <a:t>20: Sanallinen tehtävä, kuvan piirtäminen auttaa tehtävän ratkaisussa.</a:t>
            </a:r>
          </a:p>
          <a:p>
            <a:endParaRPr lang="fi-FI" dirty="0" smtClean="0"/>
          </a:p>
          <a:p>
            <a:endParaRPr lang="fi-FI" dirty="0"/>
          </a:p>
          <a:p>
            <a:endParaRPr lang="fi-FI" dirty="0"/>
          </a:p>
          <a:p>
            <a:r>
              <a:rPr lang="fi-FI" dirty="0"/>
              <a:t>ARVIOINTI: Oikea vastaus: 1p</a:t>
            </a:r>
            <a:r>
              <a:rPr lang="fi-FI" dirty="0" smtClean="0"/>
              <a:t>, oikea perustelu 1p, </a:t>
            </a:r>
            <a:r>
              <a:rPr lang="fi-FI" dirty="0"/>
              <a:t>viimeisissä tehtävissä voi halutessa antaa useamman pisteen</a:t>
            </a:r>
            <a:r>
              <a:rPr lang="fi-FI" dirty="0" smtClean="0"/>
              <a:t>.</a:t>
            </a:r>
          </a:p>
          <a:p>
            <a:r>
              <a:rPr lang="fi-FI" dirty="0" smtClean="0"/>
              <a:t>Oppilaan tulisi saada </a:t>
            </a:r>
            <a:r>
              <a:rPr lang="fi-FI" smtClean="0"/>
              <a:t>vähintään 10-15 </a:t>
            </a:r>
            <a:r>
              <a:rPr lang="fi-FI" dirty="0" smtClean="0"/>
              <a:t>pistettä. Alle 10p vaatii lisätukea!</a:t>
            </a:r>
          </a:p>
          <a:p>
            <a:r>
              <a:rPr lang="fi-FI" dirty="0" smtClean="0"/>
              <a:t>Konkreettiset välineet auttavat hahmottamisessa (10-järjestelmävälineet, murtokakut, aidot mittayksiköt 1m,  1m^2, 1m^3.</a:t>
            </a:r>
          </a:p>
          <a:p>
            <a:endParaRPr lang="fi-FI" dirty="0"/>
          </a:p>
        </p:txBody>
      </p:sp>
    </p:spTree>
    <p:extLst>
      <p:ext uri="{BB962C8B-B14F-4D97-AF65-F5344CB8AC3E}">
        <p14:creationId xmlns:p14="http://schemas.microsoft.com/office/powerpoint/2010/main" val="363024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Ammatillisen koulutuksen oppilaat</a:t>
            </a:r>
            <a:endParaRPr lang="fi-FI" dirty="0"/>
          </a:p>
        </p:txBody>
      </p:sp>
      <p:sp>
        <p:nvSpPr>
          <p:cNvPr id="3" name="Content Placeholder 2"/>
          <p:cNvSpPr>
            <a:spLocks noGrp="1"/>
          </p:cNvSpPr>
          <p:nvPr>
            <p:ph idx="1"/>
          </p:nvPr>
        </p:nvSpPr>
        <p:spPr/>
        <p:txBody>
          <a:bodyPr>
            <a:normAutofit/>
          </a:bodyPr>
          <a:lstStyle/>
          <a:p>
            <a:r>
              <a:rPr lang="fi-FI" sz="2400" dirty="0" smtClean="0"/>
              <a:t>Ammatilliselle </a:t>
            </a:r>
            <a:r>
              <a:rPr lang="fi-FI" sz="2400" dirty="0"/>
              <a:t>puolelle hakeutunee enemmän niitä oppilaita, joilla koulunkäynti on ollut yläkoulussa haastavampaa ja työläämpää kuin lukioon hakeutuvilla. Ammatillisen puolen alkukartoituksessa on nimenomaan tarkoitus kartoittaa ne aukkopaikat matematiikan tiedoissa ja taidoissa, jotka opiskelijoilla on ehkä koulutukseen tullessaan. </a:t>
            </a:r>
            <a:endParaRPr lang="fi-FI" sz="2400" dirty="0" smtClean="0"/>
          </a:p>
          <a:p>
            <a:endParaRPr lang="fi-FI" dirty="0"/>
          </a:p>
        </p:txBody>
      </p:sp>
    </p:spTree>
    <p:extLst>
      <p:ext uri="{BB962C8B-B14F-4D97-AF65-F5344CB8AC3E}">
        <p14:creationId xmlns:p14="http://schemas.microsoft.com/office/powerpoint/2010/main" val="1766555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Heikko matematiikassa </a:t>
            </a:r>
            <a:r>
              <a:rPr lang="fi-FI" dirty="0" smtClean="0">
                <a:sym typeface="Wingdings" panose="05000000000000000000" pitchFamily="2" charset="2"/>
              </a:rPr>
              <a:t> k</a:t>
            </a:r>
            <a:r>
              <a:rPr lang="fi-FI" dirty="0" smtClean="0"/>
              <a:t>eskeyttäminen?</a:t>
            </a:r>
            <a:endParaRPr lang="fi-FI" dirty="0"/>
          </a:p>
        </p:txBody>
      </p:sp>
      <p:sp>
        <p:nvSpPr>
          <p:cNvPr id="3" name="Content Placeholder 2"/>
          <p:cNvSpPr>
            <a:spLocks noGrp="1"/>
          </p:cNvSpPr>
          <p:nvPr>
            <p:ph idx="1"/>
          </p:nvPr>
        </p:nvSpPr>
        <p:spPr/>
        <p:txBody>
          <a:bodyPr>
            <a:normAutofit lnSpcReduction="10000"/>
          </a:bodyPr>
          <a:lstStyle/>
          <a:p>
            <a:r>
              <a:rPr lang="fi-FI" dirty="0" smtClean="0"/>
              <a:t>On erityisen </a:t>
            </a:r>
            <a:r>
              <a:rPr lang="fi-FI" dirty="0"/>
              <a:t>tärkeää kartoittaa tulijoiden matemaattinen osaaminen heti syksyllä ja antaa tukea niihin kohtiin, joissa puutteita on havaittu</a:t>
            </a:r>
            <a:r>
              <a:rPr lang="fi-FI" dirty="0" smtClean="0"/>
              <a:t>.</a:t>
            </a:r>
          </a:p>
          <a:p>
            <a:r>
              <a:rPr lang="fi-FI" dirty="0"/>
              <a:t>Usein oppilaiden puutteet matematiikassa ovat peräisin alakoulussa oppimatta jääneistä sisällöistä, jotka ovat sitten hidastaneet tai jopa estäneet uuden oppimisen yläkoulussa. </a:t>
            </a:r>
            <a:endParaRPr lang="fi-FI" dirty="0" smtClean="0"/>
          </a:p>
          <a:p>
            <a:r>
              <a:rPr lang="fi-FI" dirty="0" smtClean="0"/>
              <a:t>Yläkoulun opettajien mukaan osalla on jäänyt alakoulussa oppimatta </a:t>
            </a:r>
            <a:r>
              <a:rPr lang="fi-FI" b="1" dirty="0" smtClean="0">
                <a:solidFill>
                  <a:srgbClr val="0070C0"/>
                </a:solidFill>
              </a:rPr>
              <a:t>kertotaulut</a:t>
            </a:r>
            <a:r>
              <a:rPr lang="fi-FI" dirty="0"/>
              <a:t>, </a:t>
            </a:r>
            <a:r>
              <a:rPr lang="fi-FI" b="1" dirty="0">
                <a:solidFill>
                  <a:srgbClr val="0070C0"/>
                </a:solidFill>
              </a:rPr>
              <a:t>murtoluvut, desimaaliluvut, prosenttilaskut, yksikönmuunnokset ja sanalliset tehtävät</a:t>
            </a:r>
            <a:r>
              <a:rPr lang="fi-FI" dirty="0"/>
              <a:t>. </a:t>
            </a:r>
            <a:endParaRPr lang="fi-FI" dirty="0"/>
          </a:p>
          <a:p>
            <a:r>
              <a:rPr lang="fi-FI" dirty="0"/>
              <a:t>Testaamalla alkukartoituksessa esimerkiksi </a:t>
            </a:r>
            <a:r>
              <a:rPr lang="fi-FI" dirty="0" smtClean="0"/>
              <a:t>lähinnä </a:t>
            </a:r>
            <a:r>
              <a:rPr lang="fi-FI" dirty="0"/>
              <a:t>yläkoulun matematiikan tehtäviä, osaamattomuus testissä ei vielä kerro sitä, missä kohdin tiedolliset ja taidolliset puutteet </a:t>
            </a:r>
            <a:r>
              <a:rPr lang="fi-FI" dirty="0" smtClean="0"/>
              <a:t>ovat…</a:t>
            </a:r>
          </a:p>
          <a:p>
            <a:r>
              <a:rPr lang="fi-FI" dirty="0" smtClean="0"/>
              <a:t>Kohdentamalla tuki oikeaan kohtaan, saadaan matematiikan opinnot etenemään ja keskeyttämisiä ehkäistyä.</a:t>
            </a:r>
            <a:endParaRPr lang="fi-FI" dirty="0"/>
          </a:p>
          <a:p>
            <a:endParaRPr lang="fi-FI" dirty="0"/>
          </a:p>
        </p:txBody>
      </p:sp>
    </p:spTree>
    <p:extLst>
      <p:ext uri="{BB962C8B-B14F-4D97-AF65-F5344CB8AC3E}">
        <p14:creationId xmlns:p14="http://schemas.microsoft.com/office/powerpoint/2010/main" val="3927520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24872"/>
            <a:ext cx="8596668" cy="637309"/>
          </a:xfrm>
        </p:spPr>
        <p:txBody>
          <a:bodyPr>
            <a:normAutofit fontScale="90000"/>
          </a:bodyPr>
          <a:lstStyle/>
          <a:p>
            <a:r>
              <a:rPr lang="fi-FI" dirty="0" smtClean="0"/>
              <a:t>ALKUKARTOITUS</a:t>
            </a:r>
            <a:endParaRPr lang="fi-FI" dirty="0"/>
          </a:p>
        </p:txBody>
      </p:sp>
      <p:sp>
        <p:nvSpPr>
          <p:cNvPr id="3" name="Content Placeholder 2"/>
          <p:cNvSpPr>
            <a:spLocks noGrp="1"/>
          </p:cNvSpPr>
          <p:nvPr>
            <p:ph idx="1"/>
          </p:nvPr>
        </p:nvSpPr>
        <p:spPr>
          <a:xfrm>
            <a:off x="677334" y="1246909"/>
            <a:ext cx="8596668" cy="5126182"/>
          </a:xfrm>
        </p:spPr>
        <p:txBody>
          <a:bodyPr>
            <a:normAutofit lnSpcReduction="10000"/>
          </a:bodyPr>
          <a:lstStyle/>
          <a:p>
            <a:r>
              <a:rPr lang="fi-FI" sz="2000" dirty="0"/>
              <a:t>O</a:t>
            </a:r>
            <a:r>
              <a:rPr lang="fi-FI" sz="2000" dirty="0" smtClean="0"/>
              <a:t>len </a:t>
            </a:r>
            <a:r>
              <a:rPr lang="fi-FI" sz="2000" dirty="0"/>
              <a:t>tietoisesti valinnut alkukartoitukseen </a:t>
            </a:r>
            <a:r>
              <a:rPr lang="fi-FI" sz="2000" b="1" dirty="0">
                <a:solidFill>
                  <a:srgbClr val="0070C0"/>
                </a:solidFill>
              </a:rPr>
              <a:t>alakoulun</a:t>
            </a:r>
            <a:r>
              <a:rPr lang="fi-FI" sz="2000" dirty="0"/>
              <a:t> matematiikan kriittisimpiä kohtia, jotta opettajalla olisi testin jälkeen mahdollisimman paljon informaatiota opiskelijoidensa taidoista. </a:t>
            </a:r>
            <a:endParaRPr lang="fi-FI" sz="2000" dirty="0" smtClean="0"/>
          </a:p>
          <a:p>
            <a:r>
              <a:rPr lang="fi-FI" sz="2000" dirty="0"/>
              <a:t>Tavoitteena on saada opiskelijat </a:t>
            </a:r>
            <a:r>
              <a:rPr lang="fi-FI" sz="2000" b="1" dirty="0">
                <a:solidFill>
                  <a:srgbClr val="0070C0"/>
                </a:solidFill>
              </a:rPr>
              <a:t>perustelemaan</a:t>
            </a:r>
            <a:r>
              <a:rPr lang="fi-FI" sz="2000" dirty="0"/>
              <a:t> jotenkin vastaustaan</a:t>
            </a:r>
            <a:r>
              <a:rPr lang="fi-FI" sz="2000" dirty="0" smtClean="0"/>
              <a:t>.</a:t>
            </a:r>
          </a:p>
          <a:p>
            <a:r>
              <a:rPr lang="fi-FI" sz="2000" dirty="0" smtClean="0"/>
              <a:t>Opettaja voi tulokset saatuaan luokitella oppilaiden vastaukset ja perustelut ja näin tiivistää niistä saatava informaatio helpompaan muotoon:</a:t>
            </a:r>
            <a:endParaRPr lang="fi-FI" dirty="0" smtClean="0"/>
          </a:p>
          <a:p>
            <a:pPr marL="0" indent="0">
              <a:buNone/>
            </a:pPr>
            <a:r>
              <a:rPr lang="fi-FI" dirty="0"/>
              <a:t>	</a:t>
            </a:r>
            <a:r>
              <a:rPr lang="fi-FI" dirty="0" smtClean="0"/>
              <a:t>VASTAUS </a:t>
            </a:r>
            <a:r>
              <a:rPr lang="fi-FI" dirty="0"/>
              <a:t>tyhjä (1), väärin (2) </a:t>
            </a:r>
            <a:r>
              <a:rPr lang="fi-FI" dirty="0" smtClean="0"/>
              <a:t>tai </a:t>
            </a:r>
            <a:r>
              <a:rPr lang="fi-FI" dirty="0"/>
              <a:t>oikein (3</a:t>
            </a:r>
            <a:r>
              <a:rPr lang="fi-FI" dirty="0" smtClean="0"/>
              <a:t>). </a:t>
            </a:r>
            <a:r>
              <a:rPr lang="fi-FI" dirty="0"/>
              <a:t>V</a:t>
            </a:r>
            <a:r>
              <a:rPr lang="fi-FI" dirty="0" smtClean="0"/>
              <a:t>äärää </a:t>
            </a:r>
            <a:r>
              <a:rPr lang="fi-FI" dirty="0"/>
              <a:t>vastausta arvostetaan </a:t>
            </a:r>
            <a:r>
              <a:rPr lang="fi-FI" dirty="0" smtClean="0"/>
              <a:t>	enemmän </a:t>
            </a:r>
            <a:r>
              <a:rPr lang="fi-FI" dirty="0"/>
              <a:t>kuin tyhjää, koska siitä saa edes jotain irti.</a:t>
            </a:r>
          </a:p>
          <a:p>
            <a:pPr marL="0" indent="0">
              <a:buNone/>
            </a:pPr>
            <a:r>
              <a:rPr lang="fi-FI" dirty="0" smtClean="0"/>
              <a:t>	PERUSTELU </a:t>
            </a:r>
            <a:r>
              <a:rPr lang="fi-FI" dirty="0"/>
              <a:t>tyhjä (1), informatiivisesti tyhjä (2) esim. sama vastaus </a:t>
            </a:r>
            <a:r>
              <a:rPr lang="fi-FI" dirty="0" smtClean="0"/>
              <a:t>	uudestaan</a:t>
            </a:r>
            <a:r>
              <a:rPr lang="fi-FI" dirty="0"/>
              <a:t>, väärä perustelu (3), oikea perustelu (4), esim. oikea laskukaava</a:t>
            </a:r>
            <a:r>
              <a:rPr lang="fi-FI" dirty="0" smtClean="0"/>
              <a:t>, 	(oikea laskukaava ei vielä takaa asian ymmärtämistä) JA ymmärrystä 	osoittava </a:t>
            </a:r>
            <a:r>
              <a:rPr lang="fi-FI" dirty="0"/>
              <a:t>(5</a:t>
            </a:r>
            <a:r>
              <a:rPr lang="fi-FI" dirty="0" smtClean="0"/>
              <a:t>), esim. </a:t>
            </a:r>
            <a:r>
              <a:rPr lang="fi-FI" dirty="0"/>
              <a:t>käyttää </a:t>
            </a:r>
            <a:r>
              <a:rPr lang="fi-FI" dirty="0" smtClean="0"/>
              <a:t>oikeita </a:t>
            </a:r>
            <a:r>
              <a:rPr lang="fi-FI" dirty="0"/>
              <a:t>käsitteitä</a:t>
            </a:r>
            <a:r>
              <a:rPr lang="fi-FI" dirty="0" smtClean="0"/>
              <a:t>. </a:t>
            </a:r>
            <a:r>
              <a:rPr lang="fi-FI" i="1" dirty="0" smtClean="0"/>
              <a:t>”2,3 on suurempi kuin 	0,1234 koska siinä on 	eniten kokonaisia.”</a:t>
            </a:r>
            <a:endParaRPr lang="fi-FI" i="1" dirty="0"/>
          </a:p>
          <a:p>
            <a:pPr marL="0" indent="0">
              <a:buNone/>
            </a:pPr>
            <a:r>
              <a:rPr lang="fi-FI" dirty="0" smtClean="0"/>
              <a:t>	TARKEMMIN </a:t>
            </a:r>
            <a:r>
              <a:rPr lang="fi-FI" dirty="0"/>
              <a:t>virheet/oikeat ratkaisut luokittelu: 1 … </a:t>
            </a:r>
            <a:r>
              <a:rPr lang="fi-FI" dirty="0" smtClean="0"/>
              <a:t>9. Näin tyypillisimmät 	virheet tulee havaittua nopeammin.</a:t>
            </a:r>
            <a:endParaRPr lang="fi-FI" dirty="0"/>
          </a:p>
          <a:p>
            <a:endParaRPr lang="fi-FI" dirty="0"/>
          </a:p>
          <a:p>
            <a:endParaRPr lang="fi-FI" dirty="0"/>
          </a:p>
        </p:txBody>
      </p:sp>
    </p:spTree>
    <p:extLst>
      <p:ext uri="{BB962C8B-B14F-4D97-AF65-F5344CB8AC3E}">
        <p14:creationId xmlns:p14="http://schemas.microsoft.com/office/powerpoint/2010/main" val="886645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893456" y="1322573"/>
            <a:ext cx="5724933" cy="4711618"/>
            <a:chOff x="0" y="0"/>
            <a:chExt cx="3290817" cy="2708397"/>
          </a:xfrm>
        </p:grpSpPr>
        <p:sp>
          <p:nvSpPr>
            <p:cNvPr id="5" name="Rectangle 4"/>
            <p:cNvSpPr/>
            <p:nvPr/>
          </p:nvSpPr>
          <p:spPr>
            <a:xfrm>
              <a:off x="44060" y="246223"/>
              <a:ext cx="457200" cy="9064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i-FI"/>
            </a:p>
          </p:txBody>
        </p:sp>
        <p:sp>
          <p:nvSpPr>
            <p:cNvPr id="6" name="TextBox 4"/>
            <p:cNvSpPr txBox="1"/>
            <p:nvPr/>
          </p:nvSpPr>
          <p:spPr>
            <a:xfrm>
              <a:off x="121801" y="298214"/>
              <a:ext cx="195530" cy="689990"/>
            </a:xfrm>
            <a:prstGeom prst="rect">
              <a:avLst/>
            </a:prstGeom>
            <a:noFill/>
          </p:spPr>
          <p:txBody>
            <a:bodyPr wrap="none" rtlCol="0">
              <a:spAutoFit/>
            </a:bodyPr>
            <a:lstStyle/>
            <a:p>
              <a:pPr>
                <a:spcAft>
                  <a:spcPts val="0"/>
                </a:spcAft>
              </a:pPr>
              <a:r>
                <a:rPr lang="fi-FI" sz="24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a:t>
              </a:r>
              <a:endParaRPr lang="fi-FI" sz="2400" dirty="0">
                <a:effectLst/>
                <a:latin typeface="Times New Roman" panose="02020603050405020304" pitchFamily="18" charset="0"/>
                <a:ea typeface="Times New Roman" panose="02020603050405020304" pitchFamily="18" charset="0"/>
              </a:endParaRPr>
            </a:p>
            <a:p>
              <a:pPr>
                <a:spcAft>
                  <a:spcPts val="0"/>
                </a:spcAft>
              </a:pPr>
              <a:r>
                <a:rPr lang="fi-FI" sz="24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a:t>
              </a:r>
              <a:endParaRPr lang="fi-FI" sz="2400" dirty="0">
                <a:effectLst/>
                <a:latin typeface="Times New Roman" panose="02020603050405020304" pitchFamily="18" charset="0"/>
                <a:ea typeface="Times New Roman" panose="02020603050405020304" pitchFamily="18" charset="0"/>
              </a:endParaRPr>
            </a:p>
            <a:p>
              <a:pPr>
                <a:spcAft>
                  <a:spcPts val="0"/>
                </a:spcAft>
              </a:pPr>
              <a:r>
                <a:rPr lang="fi-FI" sz="24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a:t>
              </a:r>
              <a:endParaRPr lang="fi-FI" sz="2400" dirty="0">
                <a:effectLst/>
                <a:latin typeface="Times New Roman" panose="02020603050405020304" pitchFamily="18" charset="0"/>
                <a:ea typeface="Times New Roman" panose="02020603050405020304" pitchFamily="18" charset="0"/>
              </a:endParaRPr>
            </a:p>
          </p:txBody>
        </p:sp>
        <p:sp>
          <p:nvSpPr>
            <p:cNvPr id="7" name="TextBox 5"/>
            <p:cNvSpPr txBox="1"/>
            <p:nvPr/>
          </p:nvSpPr>
          <p:spPr>
            <a:xfrm>
              <a:off x="0" y="0"/>
              <a:ext cx="552018" cy="229997"/>
            </a:xfrm>
            <a:prstGeom prst="rect">
              <a:avLst/>
            </a:prstGeom>
            <a:noFill/>
          </p:spPr>
          <p:txBody>
            <a:bodyPr wrap="none" rtlCol="0">
              <a:spAutoFit/>
            </a:bodyPr>
            <a:lstStyle/>
            <a:p>
              <a:pPr>
                <a:spcAft>
                  <a:spcPts val="0"/>
                </a:spcAft>
              </a:pPr>
              <a:r>
                <a:rPr lang="fi-FI" sz="20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vastaus</a:t>
              </a:r>
              <a:endParaRPr lang="fi-FI" sz="2000" dirty="0">
                <a:effectLst/>
                <a:latin typeface="Times New Roman" panose="02020603050405020304" pitchFamily="18" charset="0"/>
                <a:ea typeface="Times New Roman" panose="02020603050405020304" pitchFamily="18" charset="0"/>
              </a:endParaRPr>
            </a:p>
          </p:txBody>
        </p:sp>
        <p:sp>
          <p:nvSpPr>
            <p:cNvPr id="8" name="Rectangle 7"/>
            <p:cNvSpPr/>
            <p:nvPr/>
          </p:nvSpPr>
          <p:spPr>
            <a:xfrm>
              <a:off x="1400109" y="246223"/>
              <a:ext cx="485194" cy="100663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i-FI"/>
            </a:p>
          </p:txBody>
        </p:sp>
        <p:sp>
          <p:nvSpPr>
            <p:cNvPr id="9" name="TextBox 7"/>
            <p:cNvSpPr txBox="1"/>
            <p:nvPr/>
          </p:nvSpPr>
          <p:spPr>
            <a:xfrm>
              <a:off x="1519930" y="293131"/>
              <a:ext cx="180787" cy="937678"/>
            </a:xfrm>
            <a:prstGeom prst="rect">
              <a:avLst/>
            </a:prstGeom>
            <a:noFill/>
          </p:spPr>
          <p:txBody>
            <a:bodyPr wrap="none" rtlCol="0">
              <a:spAutoFit/>
            </a:bodyPr>
            <a:lstStyle/>
            <a:p>
              <a:pPr>
                <a:spcAft>
                  <a:spcPts val="0"/>
                </a:spcAft>
              </a:pPr>
              <a:r>
                <a:rPr lang="fi-FI" sz="20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a:t>
              </a:r>
              <a:endParaRPr lang="fi-FI" sz="2000" dirty="0">
                <a:effectLst/>
                <a:latin typeface="Times New Roman" panose="02020603050405020304" pitchFamily="18" charset="0"/>
                <a:ea typeface="Times New Roman" panose="02020603050405020304" pitchFamily="18" charset="0"/>
              </a:endParaRPr>
            </a:p>
            <a:p>
              <a:pPr>
                <a:spcAft>
                  <a:spcPts val="0"/>
                </a:spcAft>
              </a:pPr>
              <a:r>
                <a:rPr lang="fi-FI" sz="20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a:t>
              </a:r>
              <a:endParaRPr lang="fi-FI" sz="2000" dirty="0">
                <a:effectLst/>
                <a:latin typeface="Times New Roman" panose="02020603050405020304" pitchFamily="18" charset="0"/>
                <a:ea typeface="Times New Roman" panose="02020603050405020304" pitchFamily="18" charset="0"/>
              </a:endParaRPr>
            </a:p>
            <a:p>
              <a:pPr>
                <a:spcAft>
                  <a:spcPts val="0"/>
                </a:spcAft>
              </a:pPr>
              <a:r>
                <a:rPr lang="fi-FI" sz="20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a:t>
              </a:r>
              <a:endParaRPr lang="fi-FI" sz="2000" dirty="0">
                <a:effectLst/>
                <a:latin typeface="Times New Roman" panose="02020603050405020304" pitchFamily="18" charset="0"/>
                <a:ea typeface="Times New Roman" panose="02020603050405020304" pitchFamily="18" charset="0"/>
              </a:endParaRPr>
            </a:p>
            <a:p>
              <a:pPr>
                <a:spcAft>
                  <a:spcPts val="0"/>
                </a:spcAft>
              </a:pPr>
              <a:r>
                <a:rPr lang="fi-FI" sz="20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a:t>
              </a:r>
              <a:endParaRPr lang="fi-FI" sz="2000" dirty="0">
                <a:effectLst/>
                <a:latin typeface="Times New Roman" panose="02020603050405020304" pitchFamily="18" charset="0"/>
                <a:ea typeface="Times New Roman" panose="02020603050405020304" pitchFamily="18" charset="0"/>
              </a:endParaRPr>
            </a:p>
            <a:p>
              <a:pPr>
                <a:spcAft>
                  <a:spcPts val="0"/>
                </a:spcAft>
              </a:pPr>
              <a:r>
                <a:rPr lang="fi-FI" sz="20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a:t>
              </a:r>
              <a:endParaRPr lang="fi-FI" sz="2000" dirty="0">
                <a:effectLst/>
                <a:latin typeface="Times New Roman" panose="02020603050405020304" pitchFamily="18" charset="0"/>
                <a:ea typeface="Times New Roman" panose="02020603050405020304" pitchFamily="18" charset="0"/>
              </a:endParaRPr>
            </a:p>
          </p:txBody>
        </p:sp>
        <p:sp>
          <p:nvSpPr>
            <p:cNvPr id="10" name="TextBox 8"/>
            <p:cNvSpPr txBox="1"/>
            <p:nvPr/>
          </p:nvSpPr>
          <p:spPr>
            <a:xfrm>
              <a:off x="1301740" y="0"/>
              <a:ext cx="676043" cy="229997"/>
            </a:xfrm>
            <a:prstGeom prst="rect">
              <a:avLst/>
            </a:prstGeom>
            <a:noFill/>
          </p:spPr>
          <p:txBody>
            <a:bodyPr wrap="none" rtlCol="0">
              <a:spAutoFit/>
            </a:bodyPr>
            <a:lstStyle/>
            <a:p>
              <a:pPr>
                <a:spcAft>
                  <a:spcPts val="0"/>
                </a:spcAft>
              </a:pPr>
              <a:r>
                <a:rPr lang="fi-FI" sz="20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perustelu</a:t>
              </a:r>
              <a:endParaRPr lang="fi-FI" sz="2000" dirty="0">
                <a:effectLst/>
                <a:latin typeface="Times New Roman" panose="02020603050405020304" pitchFamily="18" charset="0"/>
                <a:ea typeface="Times New Roman" panose="02020603050405020304" pitchFamily="18" charset="0"/>
              </a:endParaRPr>
            </a:p>
          </p:txBody>
        </p:sp>
        <p:sp>
          <p:nvSpPr>
            <p:cNvPr id="11" name="Rectangle 10"/>
            <p:cNvSpPr/>
            <p:nvPr/>
          </p:nvSpPr>
          <p:spPr>
            <a:xfrm>
              <a:off x="2671957" y="246223"/>
              <a:ext cx="485194" cy="163121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i-FI"/>
            </a:p>
          </p:txBody>
        </p:sp>
        <p:sp>
          <p:nvSpPr>
            <p:cNvPr id="12" name="TextBox 10"/>
            <p:cNvSpPr txBox="1"/>
            <p:nvPr/>
          </p:nvSpPr>
          <p:spPr>
            <a:xfrm>
              <a:off x="2530554" y="0"/>
              <a:ext cx="760263" cy="229997"/>
            </a:xfrm>
            <a:prstGeom prst="rect">
              <a:avLst/>
            </a:prstGeom>
            <a:noFill/>
          </p:spPr>
          <p:txBody>
            <a:bodyPr wrap="none" rtlCol="0">
              <a:spAutoFit/>
            </a:bodyPr>
            <a:lstStyle/>
            <a:p>
              <a:pPr>
                <a:spcAft>
                  <a:spcPts val="0"/>
                </a:spcAft>
              </a:pPr>
              <a:r>
                <a:rPr lang="fi-FI" sz="20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tarkemmin</a:t>
              </a:r>
              <a:endParaRPr lang="fi-FI" sz="2000" dirty="0">
                <a:effectLst/>
                <a:latin typeface="Times New Roman" panose="02020603050405020304" pitchFamily="18" charset="0"/>
                <a:ea typeface="Times New Roman" panose="02020603050405020304" pitchFamily="18" charset="0"/>
              </a:endParaRPr>
            </a:p>
          </p:txBody>
        </p:sp>
        <p:sp>
          <p:nvSpPr>
            <p:cNvPr id="13" name="TextBox 11"/>
            <p:cNvSpPr txBox="1"/>
            <p:nvPr/>
          </p:nvSpPr>
          <p:spPr>
            <a:xfrm>
              <a:off x="2784085" y="246211"/>
              <a:ext cx="180787" cy="1645359"/>
            </a:xfrm>
            <a:prstGeom prst="rect">
              <a:avLst/>
            </a:prstGeom>
            <a:noFill/>
          </p:spPr>
          <p:txBody>
            <a:bodyPr wrap="none" rtlCol="0">
              <a:spAutoFit/>
            </a:bodyPr>
            <a:lstStyle/>
            <a:p>
              <a:pPr>
                <a:spcAft>
                  <a:spcPts val="0"/>
                </a:spcAft>
              </a:pPr>
              <a:r>
                <a:rPr lang="fi-FI" sz="20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fi-FI" sz="2000" dirty="0">
                <a:effectLst/>
                <a:latin typeface="Times New Roman" panose="02020603050405020304" pitchFamily="18" charset="0"/>
                <a:ea typeface="Times New Roman" panose="02020603050405020304" pitchFamily="18" charset="0"/>
              </a:endParaRPr>
            </a:p>
            <a:p>
              <a:pPr>
                <a:spcAft>
                  <a:spcPts val="0"/>
                </a:spcAft>
              </a:pPr>
              <a:r>
                <a:rPr lang="fi-FI" sz="20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a:t>
              </a:r>
              <a:endParaRPr lang="fi-FI" sz="2000" dirty="0">
                <a:effectLst/>
                <a:latin typeface="Times New Roman" panose="02020603050405020304" pitchFamily="18" charset="0"/>
                <a:ea typeface="Times New Roman" panose="02020603050405020304" pitchFamily="18" charset="0"/>
              </a:endParaRPr>
            </a:p>
            <a:p>
              <a:pPr>
                <a:spcAft>
                  <a:spcPts val="0"/>
                </a:spcAft>
              </a:pPr>
              <a:r>
                <a:rPr lang="fi-FI" sz="20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a:t>
              </a:r>
              <a:endParaRPr lang="fi-FI" sz="2000" dirty="0">
                <a:effectLst/>
                <a:latin typeface="Times New Roman" panose="02020603050405020304" pitchFamily="18" charset="0"/>
                <a:ea typeface="Times New Roman" panose="02020603050405020304" pitchFamily="18" charset="0"/>
              </a:endParaRPr>
            </a:p>
            <a:p>
              <a:pPr>
                <a:spcAft>
                  <a:spcPts val="0"/>
                </a:spcAft>
              </a:pPr>
              <a:r>
                <a:rPr lang="fi-FI" sz="20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a:t>
              </a:r>
              <a:endParaRPr lang="fi-FI" sz="2000" dirty="0">
                <a:effectLst/>
                <a:latin typeface="Times New Roman" panose="02020603050405020304" pitchFamily="18" charset="0"/>
                <a:ea typeface="Times New Roman" panose="02020603050405020304" pitchFamily="18" charset="0"/>
              </a:endParaRPr>
            </a:p>
            <a:p>
              <a:pPr>
                <a:spcAft>
                  <a:spcPts val="0"/>
                </a:spcAft>
              </a:pPr>
              <a:r>
                <a:rPr lang="fi-FI" sz="20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a:t>
              </a:r>
              <a:endParaRPr lang="fi-FI" sz="2000" dirty="0">
                <a:effectLst/>
                <a:latin typeface="Times New Roman" panose="02020603050405020304" pitchFamily="18" charset="0"/>
                <a:ea typeface="Times New Roman" panose="02020603050405020304" pitchFamily="18" charset="0"/>
              </a:endParaRPr>
            </a:p>
            <a:p>
              <a:pPr>
                <a:spcAft>
                  <a:spcPts val="0"/>
                </a:spcAft>
              </a:pPr>
              <a:r>
                <a:rPr lang="fi-FI" sz="20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a:t>
              </a:r>
              <a:endParaRPr lang="fi-FI" sz="2000" dirty="0">
                <a:effectLst/>
                <a:latin typeface="Times New Roman" panose="02020603050405020304" pitchFamily="18" charset="0"/>
                <a:ea typeface="Times New Roman" panose="02020603050405020304" pitchFamily="18" charset="0"/>
              </a:endParaRPr>
            </a:p>
            <a:p>
              <a:pPr>
                <a:spcAft>
                  <a:spcPts val="0"/>
                </a:spcAft>
              </a:pPr>
              <a:r>
                <a:rPr lang="fi-FI" sz="20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fi-FI" sz="2000" dirty="0">
                <a:effectLst/>
                <a:latin typeface="Times New Roman" panose="02020603050405020304" pitchFamily="18" charset="0"/>
                <a:ea typeface="Times New Roman" panose="02020603050405020304" pitchFamily="18" charset="0"/>
              </a:endParaRPr>
            </a:p>
            <a:p>
              <a:pPr>
                <a:spcAft>
                  <a:spcPts val="0"/>
                </a:spcAft>
              </a:pPr>
              <a:r>
                <a:rPr lang="fi-FI" sz="20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fi-FI" sz="2000" dirty="0">
                <a:effectLst/>
                <a:latin typeface="Times New Roman" panose="02020603050405020304" pitchFamily="18" charset="0"/>
                <a:ea typeface="Times New Roman" panose="02020603050405020304" pitchFamily="18" charset="0"/>
              </a:endParaRPr>
            </a:p>
            <a:p>
              <a:pPr>
                <a:spcAft>
                  <a:spcPts val="0"/>
                </a:spcAft>
              </a:pPr>
              <a:r>
                <a:rPr lang="fi-FI" sz="20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fi-FI" sz="2000" dirty="0">
                <a:effectLst/>
                <a:latin typeface="Times New Roman" panose="02020603050405020304" pitchFamily="18" charset="0"/>
                <a:ea typeface="Times New Roman" panose="02020603050405020304" pitchFamily="18" charset="0"/>
              </a:endParaRPr>
            </a:p>
          </p:txBody>
        </p:sp>
        <p:sp>
          <p:nvSpPr>
            <p:cNvPr id="14" name="Rectangle 13"/>
            <p:cNvSpPr/>
            <p:nvPr/>
          </p:nvSpPr>
          <p:spPr>
            <a:xfrm>
              <a:off x="567903" y="1971278"/>
              <a:ext cx="457200" cy="73711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i-FI"/>
            </a:p>
          </p:txBody>
        </p:sp>
        <p:cxnSp>
          <p:nvCxnSpPr>
            <p:cNvPr id="15" name="Straight Arrow Connector 14"/>
            <p:cNvCxnSpPr/>
            <p:nvPr/>
          </p:nvCxnSpPr>
          <p:spPr>
            <a:xfrm>
              <a:off x="272660" y="1252856"/>
              <a:ext cx="371671" cy="64557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1443882" y="1252856"/>
              <a:ext cx="156401" cy="62048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2165816" y="1308271"/>
              <a:ext cx="442241" cy="62048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1789988" y="1971278"/>
              <a:ext cx="457200" cy="73711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i-FI"/>
            </a:p>
          </p:txBody>
        </p:sp>
        <p:sp>
          <p:nvSpPr>
            <p:cNvPr id="19" name="Rectangle 18"/>
            <p:cNvSpPr/>
            <p:nvPr/>
          </p:nvSpPr>
          <p:spPr>
            <a:xfrm>
              <a:off x="1171509" y="1971278"/>
              <a:ext cx="457200" cy="73711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i-FI"/>
            </a:p>
          </p:txBody>
        </p:sp>
        <p:sp>
          <p:nvSpPr>
            <p:cNvPr id="20" name="TextBox 29"/>
            <p:cNvSpPr txBox="1"/>
            <p:nvPr/>
          </p:nvSpPr>
          <p:spPr>
            <a:xfrm>
              <a:off x="645777" y="2155171"/>
              <a:ext cx="225937" cy="336148"/>
            </a:xfrm>
            <a:prstGeom prst="rect">
              <a:avLst/>
            </a:prstGeom>
            <a:noFill/>
          </p:spPr>
          <p:txBody>
            <a:bodyPr wrap="none" rtlCol="0">
              <a:spAutoFit/>
            </a:bodyPr>
            <a:lstStyle/>
            <a:p>
              <a:pPr>
                <a:spcAft>
                  <a:spcPts val="0"/>
                </a:spcAft>
              </a:pPr>
              <a:r>
                <a:rPr lang="fi-FI" sz="3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a:t>
              </a:r>
              <a:endParaRPr lang="fi-FI" sz="3200" dirty="0">
                <a:effectLst/>
                <a:latin typeface="Times New Roman" panose="02020603050405020304" pitchFamily="18" charset="0"/>
                <a:ea typeface="Times New Roman" panose="02020603050405020304" pitchFamily="18" charset="0"/>
              </a:endParaRPr>
            </a:p>
          </p:txBody>
        </p:sp>
        <p:sp>
          <p:nvSpPr>
            <p:cNvPr id="21" name="TextBox 30"/>
            <p:cNvSpPr txBox="1"/>
            <p:nvPr/>
          </p:nvSpPr>
          <p:spPr>
            <a:xfrm>
              <a:off x="1869516" y="2155171"/>
              <a:ext cx="225937" cy="336148"/>
            </a:xfrm>
            <a:prstGeom prst="rect">
              <a:avLst/>
            </a:prstGeom>
            <a:noFill/>
          </p:spPr>
          <p:txBody>
            <a:bodyPr wrap="none" rtlCol="0">
              <a:spAutoFit/>
            </a:bodyPr>
            <a:lstStyle/>
            <a:p>
              <a:pPr>
                <a:spcAft>
                  <a:spcPts val="0"/>
                </a:spcAft>
              </a:pPr>
              <a:r>
                <a:rPr lang="fi-FI" sz="3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a:t>
              </a:r>
              <a:endParaRPr lang="fi-FI" sz="3200" dirty="0">
                <a:effectLst/>
                <a:latin typeface="Times New Roman" panose="02020603050405020304" pitchFamily="18" charset="0"/>
                <a:ea typeface="Times New Roman" panose="02020603050405020304" pitchFamily="18" charset="0"/>
              </a:endParaRPr>
            </a:p>
          </p:txBody>
        </p:sp>
        <p:sp>
          <p:nvSpPr>
            <p:cNvPr id="22" name="TextBox 31"/>
            <p:cNvSpPr txBox="1"/>
            <p:nvPr/>
          </p:nvSpPr>
          <p:spPr>
            <a:xfrm>
              <a:off x="1241602" y="2155171"/>
              <a:ext cx="225937" cy="336148"/>
            </a:xfrm>
            <a:prstGeom prst="rect">
              <a:avLst/>
            </a:prstGeom>
            <a:noFill/>
          </p:spPr>
          <p:txBody>
            <a:bodyPr wrap="none" rtlCol="0">
              <a:spAutoFit/>
            </a:bodyPr>
            <a:lstStyle/>
            <a:p>
              <a:pPr>
                <a:spcAft>
                  <a:spcPts val="0"/>
                </a:spcAft>
              </a:pPr>
              <a:r>
                <a:rPr lang="fi-FI" sz="3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a:t>
              </a:r>
              <a:endParaRPr lang="fi-FI" sz="3200" dirty="0">
                <a:effectLst/>
                <a:latin typeface="Times New Roman" panose="02020603050405020304" pitchFamily="18" charset="0"/>
                <a:ea typeface="Times New Roman" panose="02020603050405020304" pitchFamily="18" charset="0"/>
              </a:endParaRPr>
            </a:p>
          </p:txBody>
        </p:sp>
      </p:grpSp>
      <p:sp>
        <p:nvSpPr>
          <p:cNvPr id="24" name="TextBox 23"/>
          <p:cNvSpPr txBox="1"/>
          <p:nvPr/>
        </p:nvSpPr>
        <p:spPr>
          <a:xfrm>
            <a:off x="628073" y="655782"/>
            <a:ext cx="3525324" cy="369332"/>
          </a:xfrm>
          <a:prstGeom prst="rect">
            <a:avLst/>
          </a:prstGeom>
          <a:noFill/>
        </p:spPr>
        <p:txBody>
          <a:bodyPr wrap="none" rtlCol="0">
            <a:spAutoFit/>
          </a:bodyPr>
          <a:lstStyle/>
          <a:p>
            <a:r>
              <a:rPr lang="fi-FI" dirty="0" smtClean="0"/>
              <a:t>OPPILAAN RATKAISUN KOODAUS:</a:t>
            </a:r>
            <a:endParaRPr lang="fi-FI" dirty="0"/>
          </a:p>
        </p:txBody>
      </p:sp>
    </p:spTree>
    <p:extLst>
      <p:ext uri="{BB962C8B-B14F-4D97-AF65-F5344CB8AC3E}">
        <p14:creationId xmlns:p14="http://schemas.microsoft.com/office/powerpoint/2010/main" val="55547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stretch>
            <a:fillRect/>
          </a:stretch>
        </p:blipFill>
        <p:spPr>
          <a:xfrm>
            <a:off x="274257" y="942109"/>
            <a:ext cx="9648432" cy="2941780"/>
          </a:xfrm>
          <a:prstGeom prst="rect">
            <a:avLst/>
          </a:prstGeom>
        </p:spPr>
      </p:pic>
      <p:sp>
        <p:nvSpPr>
          <p:cNvPr id="3" name="Rectangle 2"/>
          <p:cNvSpPr/>
          <p:nvPr/>
        </p:nvSpPr>
        <p:spPr>
          <a:xfrm>
            <a:off x="951344" y="4366612"/>
            <a:ext cx="8552873" cy="710707"/>
          </a:xfrm>
          <a:prstGeom prst="rect">
            <a:avLst/>
          </a:prstGeom>
        </p:spPr>
        <p:txBody>
          <a:bodyPr wrap="square">
            <a:spAutoFit/>
          </a:bodyPr>
          <a:lstStyle/>
          <a:p>
            <a:pPr>
              <a:lnSpc>
                <a:spcPct val="115000"/>
              </a:lnSpc>
              <a:spcAft>
                <a:spcPts val="1000"/>
              </a:spcAft>
            </a:pPr>
            <a:r>
              <a:rPr lang="fi-FI" dirty="0">
                <a:latin typeface="Calibri" panose="020F0502020204030204" pitchFamily="34" charset="0"/>
                <a:ea typeface="Calibri" panose="020F0502020204030204" pitchFamily="34" charset="0"/>
                <a:cs typeface="Times New Roman" panose="02020603050405020304" pitchFamily="18" charset="0"/>
              </a:rPr>
              <a:t>Kuva 1. Virheellinen ratkaisu (2), virheellinen proseduuri (3), </a:t>
            </a:r>
            <a:r>
              <a:rPr lang="fi-FI" dirty="0" smtClean="0">
                <a:latin typeface="Calibri" panose="020F0502020204030204" pitchFamily="34" charset="0"/>
                <a:ea typeface="Calibri" panose="020F0502020204030204" pitchFamily="34" charset="0"/>
                <a:cs typeface="Times New Roman" panose="02020603050405020304" pitchFamily="18" charset="0"/>
              </a:rPr>
              <a:t>oppilas tukeutuu luonnollisten lukujen ominaisuuksiin ja tekee ns. tuplalaskun (1</a:t>
            </a:r>
            <a:r>
              <a:rPr lang="fi-FI" dirty="0">
                <a:latin typeface="Calibri" panose="020F0502020204030204" pitchFamily="34" charset="0"/>
                <a:ea typeface="Calibri" panose="020F0502020204030204" pitchFamily="34" charset="0"/>
                <a:cs typeface="Times New Roman" panose="02020603050405020304" pitchFamily="18" charset="0"/>
              </a:rPr>
              <a:t>) </a:t>
            </a:r>
            <a:r>
              <a:rPr lang="fi-FI"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fi-FI" dirty="0">
                <a:latin typeface="Calibri" panose="020F0502020204030204" pitchFamily="34" charset="0"/>
                <a:ea typeface="Calibri" panose="020F0502020204030204" pitchFamily="34" charset="0"/>
                <a:cs typeface="Times New Roman" panose="02020603050405020304" pitchFamily="18" charset="0"/>
              </a:rPr>
              <a:t> 231</a:t>
            </a:r>
          </a:p>
        </p:txBody>
      </p:sp>
      <p:sp>
        <p:nvSpPr>
          <p:cNvPr id="4" name="TextBox 3"/>
          <p:cNvSpPr txBox="1"/>
          <p:nvPr/>
        </p:nvSpPr>
        <p:spPr>
          <a:xfrm>
            <a:off x="526473" y="489527"/>
            <a:ext cx="3288080" cy="369332"/>
          </a:xfrm>
          <a:prstGeom prst="rect">
            <a:avLst/>
          </a:prstGeom>
          <a:noFill/>
        </p:spPr>
        <p:txBody>
          <a:bodyPr wrap="none" rtlCol="0">
            <a:spAutoFit/>
          </a:bodyPr>
          <a:lstStyle/>
          <a:p>
            <a:r>
              <a:rPr lang="fi-FI" dirty="0" smtClean="0"/>
              <a:t>ESIMERKKEJÄ KOODAAMISESTA</a:t>
            </a:r>
            <a:endParaRPr lang="fi-FI" dirty="0"/>
          </a:p>
        </p:txBody>
      </p:sp>
    </p:spTree>
    <p:extLst>
      <p:ext uri="{BB962C8B-B14F-4D97-AF65-F5344CB8AC3E}">
        <p14:creationId xmlns:p14="http://schemas.microsoft.com/office/powerpoint/2010/main" val="3074399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stretch>
            <a:fillRect/>
          </a:stretch>
        </p:blipFill>
        <p:spPr>
          <a:xfrm>
            <a:off x="572654" y="1169522"/>
            <a:ext cx="8774546" cy="2800994"/>
          </a:xfrm>
          <a:prstGeom prst="rect">
            <a:avLst/>
          </a:prstGeom>
        </p:spPr>
      </p:pic>
      <p:sp>
        <p:nvSpPr>
          <p:cNvPr id="3" name="Rectangle 2"/>
          <p:cNvSpPr/>
          <p:nvPr/>
        </p:nvSpPr>
        <p:spPr>
          <a:xfrm>
            <a:off x="1108363" y="4246540"/>
            <a:ext cx="8663709" cy="410882"/>
          </a:xfrm>
          <a:prstGeom prst="rect">
            <a:avLst/>
          </a:prstGeom>
        </p:spPr>
        <p:txBody>
          <a:bodyPr wrap="square">
            <a:spAutoFit/>
          </a:bodyPr>
          <a:lstStyle/>
          <a:p>
            <a:pPr>
              <a:lnSpc>
                <a:spcPct val="115000"/>
              </a:lnSpc>
              <a:spcAft>
                <a:spcPts val="1000"/>
              </a:spcAft>
            </a:pPr>
            <a:r>
              <a:rPr lang="fi-FI" dirty="0">
                <a:latin typeface="Calibri" panose="020F0502020204030204" pitchFamily="34" charset="0"/>
                <a:ea typeface="Calibri" panose="020F0502020204030204" pitchFamily="34" charset="0"/>
                <a:cs typeface="Times New Roman" panose="02020603050405020304" pitchFamily="18" charset="0"/>
              </a:rPr>
              <a:t>Kuva 2. Oikea ratkaisu (3), oikea perustelu (4), oikea proseduuri (1) </a:t>
            </a:r>
            <a:r>
              <a:rPr lang="fi-FI"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fi-FI" dirty="0">
                <a:latin typeface="Calibri" panose="020F0502020204030204" pitchFamily="34" charset="0"/>
                <a:ea typeface="Calibri" panose="020F0502020204030204" pitchFamily="34" charset="0"/>
                <a:cs typeface="Times New Roman" panose="02020603050405020304" pitchFamily="18" charset="0"/>
              </a:rPr>
              <a:t> 341</a:t>
            </a:r>
          </a:p>
        </p:txBody>
      </p:sp>
    </p:spTree>
    <p:extLst>
      <p:ext uri="{BB962C8B-B14F-4D97-AF65-F5344CB8AC3E}">
        <p14:creationId xmlns:p14="http://schemas.microsoft.com/office/powerpoint/2010/main" val="1201662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stretch>
            <a:fillRect/>
          </a:stretch>
        </p:blipFill>
        <p:spPr>
          <a:xfrm>
            <a:off x="827479" y="868218"/>
            <a:ext cx="9317842" cy="2775528"/>
          </a:xfrm>
          <a:prstGeom prst="rect">
            <a:avLst/>
          </a:prstGeom>
        </p:spPr>
      </p:pic>
      <p:sp>
        <p:nvSpPr>
          <p:cNvPr id="3" name="Rectangle 2"/>
          <p:cNvSpPr/>
          <p:nvPr/>
        </p:nvSpPr>
        <p:spPr>
          <a:xfrm>
            <a:off x="618836" y="4320430"/>
            <a:ext cx="9526485" cy="729430"/>
          </a:xfrm>
          <a:prstGeom prst="rect">
            <a:avLst/>
          </a:prstGeom>
        </p:spPr>
        <p:txBody>
          <a:bodyPr wrap="square">
            <a:spAutoFit/>
          </a:bodyPr>
          <a:lstStyle/>
          <a:p>
            <a:pPr>
              <a:lnSpc>
                <a:spcPct val="115000"/>
              </a:lnSpc>
              <a:spcAft>
                <a:spcPts val="1000"/>
              </a:spcAft>
            </a:pPr>
            <a:r>
              <a:rPr lang="fi-FI" dirty="0">
                <a:latin typeface="Calibri" panose="020F0502020204030204" pitchFamily="34" charset="0"/>
                <a:ea typeface="Calibri" panose="020F0502020204030204" pitchFamily="34" charset="0"/>
                <a:cs typeface="Times New Roman" panose="02020603050405020304" pitchFamily="18" charset="0"/>
              </a:rPr>
              <a:t>Kuva 3. Oikea ratkaisu (3), oikea proseduuri ja </a:t>
            </a:r>
            <a:r>
              <a:rPr lang="fi-FI" dirty="0" smtClean="0">
                <a:latin typeface="Calibri" panose="020F0502020204030204" pitchFamily="34" charset="0"/>
                <a:ea typeface="Calibri" panose="020F0502020204030204" pitchFamily="34" charset="0"/>
                <a:cs typeface="Times New Roman" panose="02020603050405020304" pitchFamily="18" charset="0"/>
              </a:rPr>
              <a:t>osoittaa ymmärrystä (5</a:t>
            </a:r>
            <a:r>
              <a:rPr lang="fi-FI" dirty="0">
                <a:latin typeface="Calibri" panose="020F0502020204030204" pitchFamily="34" charset="0"/>
                <a:ea typeface="Calibri" panose="020F0502020204030204" pitchFamily="34" charset="0"/>
                <a:cs typeface="Times New Roman" panose="02020603050405020304" pitchFamily="18" charset="0"/>
              </a:rPr>
              <a:t>), </a:t>
            </a:r>
            <a:r>
              <a:rPr lang="fi-FI" dirty="0" smtClean="0">
                <a:latin typeface="Calibri" panose="020F0502020204030204" pitchFamily="34" charset="0"/>
                <a:ea typeface="Calibri" panose="020F0502020204030204" pitchFamily="34" charset="0"/>
                <a:cs typeface="Times New Roman" panose="02020603050405020304" pitchFamily="18" charset="0"/>
              </a:rPr>
              <a:t>käyttää käsitettä nimittäjä oikein </a:t>
            </a:r>
            <a:r>
              <a:rPr lang="fi-FI" dirty="0">
                <a:latin typeface="Calibri" panose="020F0502020204030204" pitchFamily="34" charset="0"/>
                <a:ea typeface="Calibri" panose="020F0502020204030204" pitchFamily="34" charset="0"/>
                <a:cs typeface="Times New Roman" panose="02020603050405020304" pitchFamily="18" charset="0"/>
              </a:rPr>
              <a:t>(1) </a:t>
            </a:r>
            <a:r>
              <a:rPr lang="fi-FI"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fi-FI" dirty="0">
                <a:latin typeface="Calibri" panose="020F0502020204030204" pitchFamily="34" charset="0"/>
                <a:ea typeface="Calibri" panose="020F0502020204030204" pitchFamily="34" charset="0"/>
                <a:cs typeface="Times New Roman" panose="02020603050405020304" pitchFamily="18" charset="0"/>
              </a:rPr>
              <a:t> 351</a:t>
            </a:r>
          </a:p>
        </p:txBody>
      </p:sp>
    </p:spTree>
    <p:extLst>
      <p:ext uri="{BB962C8B-B14F-4D97-AF65-F5344CB8AC3E}">
        <p14:creationId xmlns:p14="http://schemas.microsoft.com/office/powerpoint/2010/main" val="1066029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11200"/>
          </a:xfrm>
        </p:spPr>
        <p:txBody>
          <a:bodyPr/>
          <a:lstStyle/>
          <a:p>
            <a:r>
              <a:rPr lang="fi-FI" dirty="0" smtClean="0"/>
              <a:t>Tehtävien aihepiirit</a:t>
            </a:r>
            <a:endParaRPr lang="fi-FI" dirty="0"/>
          </a:p>
        </p:txBody>
      </p:sp>
      <p:sp>
        <p:nvSpPr>
          <p:cNvPr id="3" name="Content Placeholder 2"/>
          <p:cNvSpPr>
            <a:spLocks noGrp="1"/>
          </p:cNvSpPr>
          <p:nvPr>
            <p:ph idx="1"/>
          </p:nvPr>
        </p:nvSpPr>
        <p:spPr/>
        <p:txBody>
          <a:bodyPr>
            <a:normAutofit lnSpcReduction="10000"/>
          </a:bodyPr>
          <a:lstStyle/>
          <a:p>
            <a:r>
              <a:rPr lang="fi-FI" dirty="0" smtClean="0"/>
              <a:t>TEHTÄVÄ 1a: kympin ylitys</a:t>
            </a:r>
          </a:p>
          <a:p>
            <a:r>
              <a:rPr lang="fi-FI" dirty="0" smtClean="0"/>
              <a:t>TEHTÄVÄ 1b: kertolasku</a:t>
            </a:r>
          </a:p>
          <a:p>
            <a:r>
              <a:rPr lang="fi-FI" dirty="0" smtClean="0"/>
              <a:t>TEHTÄVÄ 1c: kaksinumeroisten yhteenlasku, muistinumero</a:t>
            </a:r>
          </a:p>
          <a:p>
            <a:r>
              <a:rPr lang="fi-FI" dirty="0" smtClean="0"/>
              <a:t> </a:t>
            </a:r>
            <a:r>
              <a:rPr lang="fi-FI" dirty="0"/>
              <a:t>TEHTÄVÄ </a:t>
            </a:r>
            <a:r>
              <a:rPr lang="fi-FI" dirty="0" smtClean="0"/>
              <a:t>1d: Vähennyslasku, siirtäminen kymmenistä ykkösiin</a:t>
            </a:r>
          </a:p>
          <a:p>
            <a:r>
              <a:rPr lang="fi-FI" dirty="0"/>
              <a:t>TEHTÄVÄ 2</a:t>
            </a:r>
            <a:r>
              <a:rPr lang="fi-FI" dirty="0" smtClean="0"/>
              <a:t>: Kymmenjärjestelmä</a:t>
            </a:r>
          </a:p>
          <a:p>
            <a:r>
              <a:rPr lang="fi-FI" dirty="0"/>
              <a:t>TEHTÄVÄ </a:t>
            </a:r>
            <a:r>
              <a:rPr lang="fi-FI" dirty="0" smtClean="0"/>
              <a:t>3: Laskujärjestys</a:t>
            </a:r>
          </a:p>
          <a:p>
            <a:r>
              <a:rPr lang="fi-FI" dirty="0"/>
              <a:t>TEHTÄVÄ </a:t>
            </a:r>
            <a:r>
              <a:rPr lang="fi-FI" dirty="0" smtClean="0"/>
              <a:t>4: Kymmenjärjestelmä, desimaaliluvut</a:t>
            </a:r>
          </a:p>
          <a:p>
            <a:r>
              <a:rPr lang="fi-FI" dirty="0"/>
              <a:t>TEHTÄVÄ </a:t>
            </a:r>
            <a:r>
              <a:rPr lang="fi-FI" dirty="0" smtClean="0"/>
              <a:t>5: Murtoluvun desimaalilukuesitys, tuttu murtoluku</a:t>
            </a:r>
          </a:p>
          <a:p>
            <a:r>
              <a:rPr lang="fi-FI" dirty="0"/>
              <a:t>TEHTÄVÄ </a:t>
            </a:r>
            <a:r>
              <a:rPr lang="fi-FI" dirty="0" smtClean="0"/>
              <a:t>6: Murtolukujen suuruusjärjestys, mukana 1 ja 4/3</a:t>
            </a:r>
          </a:p>
          <a:p>
            <a:r>
              <a:rPr lang="fi-FI" dirty="0"/>
              <a:t>TEHTÄVÄ </a:t>
            </a:r>
            <a:r>
              <a:rPr lang="fi-FI" dirty="0" smtClean="0"/>
              <a:t>7: Sekaluvun sijoittaminen lukualueelle</a:t>
            </a:r>
          </a:p>
          <a:p>
            <a:endParaRPr lang="fi-FI" dirty="0"/>
          </a:p>
        </p:txBody>
      </p:sp>
      <p:sp>
        <p:nvSpPr>
          <p:cNvPr id="4" name="TextBox 3"/>
          <p:cNvSpPr txBox="1"/>
          <p:nvPr/>
        </p:nvSpPr>
        <p:spPr>
          <a:xfrm>
            <a:off x="677334" y="1371362"/>
            <a:ext cx="7439985" cy="369332"/>
          </a:xfrm>
          <a:prstGeom prst="rect">
            <a:avLst/>
          </a:prstGeom>
          <a:noFill/>
        </p:spPr>
        <p:txBody>
          <a:bodyPr wrap="none" rtlCol="0">
            <a:spAutoFit/>
          </a:bodyPr>
          <a:lstStyle/>
          <a:p>
            <a:r>
              <a:rPr lang="fi-FI" dirty="0" smtClean="0"/>
              <a:t>Testi lähtee helpoista liikkeelle, jotta jokainen saisi jotain ratkaistua.</a:t>
            </a:r>
            <a:endParaRPr lang="fi-FI" dirty="0"/>
          </a:p>
        </p:txBody>
      </p:sp>
    </p:spTree>
    <p:extLst>
      <p:ext uri="{BB962C8B-B14F-4D97-AF65-F5344CB8AC3E}">
        <p14:creationId xmlns:p14="http://schemas.microsoft.com/office/powerpoint/2010/main" val="103547769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161</TotalTime>
  <Words>533</Words>
  <Application>Microsoft Office PowerPoint</Application>
  <PresentationFormat>Widescreen</PresentationFormat>
  <Paragraphs>79</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Times New Roman</vt:lpstr>
      <vt:lpstr>Trebuchet MS</vt:lpstr>
      <vt:lpstr>Wingdings</vt:lpstr>
      <vt:lpstr>Wingdings 3</vt:lpstr>
      <vt:lpstr>Facet</vt:lpstr>
      <vt:lpstr>Ammatillisen koulutuksen matematiikan alkukartoitus</vt:lpstr>
      <vt:lpstr>Ammatillisen koulutuksen oppilaat</vt:lpstr>
      <vt:lpstr>Heikko matematiikassa  keskeyttäminen?</vt:lpstr>
      <vt:lpstr>ALKUKARTOITUS</vt:lpstr>
      <vt:lpstr>PowerPoint Presentation</vt:lpstr>
      <vt:lpstr>PowerPoint Presentation</vt:lpstr>
      <vt:lpstr>PowerPoint Presentation</vt:lpstr>
      <vt:lpstr>PowerPoint Presentation</vt:lpstr>
      <vt:lpstr>Tehtävien aihepiirit</vt:lpstr>
      <vt:lpstr>Tehtävät jatkuvat…</vt:lpstr>
      <vt:lpstr>Tehtävät jatkuvat…</vt:lpstr>
    </vt:vector>
  </TitlesOfParts>
  <Company>University of Turku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Ammatillisen koulutuksen matematiikan alkukartoitus</dc:title>
  <dc:creator>Anu Tuominen</dc:creator>
  <cp:lastModifiedBy>Anu Tuominen</cp:lastModifiedBy>
  <cp:revision>9</cp:revision>
  <dcterms:created xsi:type="dcterms:W3CDTF">2020-05-27T13:04:40Z</dcterms:created>
  <dcterms:modified xsi:type="dcterms:W3CDTF">2020-05-27T15:46:17Z</dcterms:modified>
</cp:coreProperties>
</file>