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7D9"/>
    <a:srgbClr val="2089AA"/>
    <a:srgbClr val="4CA2C0"/>
    <a:srgbClr val="37A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511F51-1661-4583-8FE2-DC1112233508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9BE852-E6EB-462E-99D1-1BF18E818393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>
              <a:latin typeface="Montserrat" panose="00000500000000000000" pitchFamily="2" charset="0"/>
            </a:rPr>
            <a:t>Fysiikassa suureiksi kutsutaan asioita, joita voidaan mitata. </a:t>
          </a:r>
          <a:endParaRPr lang="en-US" dirty="0">
            <a:latin typeface="Montserrat" panose="00000500000000000000" pitchFamily="2" charset="0"/>
          </a:endParaRPr>
        </a:p>
      </dgm:t>
    </dgm:pt>
    <dgm:pt modelId="{1CE56420-0BEB-46E8-AB05-C4368BAED058}" type="parTrans" cxnId="{11E7DCF1-C13C-4BB3-8286-40F4F7AD2E75}">
      <dgm:prSet/>
      <dgm:spPr/>
      <dgm:t>
        <a:bodyPr/>
        <a:lstStyle/>
        <a:p>
          <a:endParaRPr lang="en-US"/>
        </a:p>
      </dgm:t>
    </dgm:pt>
    <dgm:pt modelId="{A389EF6C-8FCA-4F70-B539-8B435381C9E5}" type="sibTrans" cxnId="{11E7DCF1-C13C-4BB3-8286-40F4F7AD2E75}">
      <dgm:prSet/>
      <dgm:spPr/>
      <dgm:t>
        <a:bodyPr/>
        <a:lstStyle/>
        <a:p>
          <a:endParaRPr lang="en-US"/>
        </a:p>
      </dgm:t>
    </dgm:pt>
    <dgm:pt modelId="{23EAD3AC-66E6-4F99-84C2-9646F1E0B7C4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>
              <a:latin typeface="Montserrat" panose="00000500000000000000" pitchFamily="2" charset="0"/>
            </a:rPr>
            <a:t>Mitä mitattavia asioita eli suureita tunnet?</a:t>
          </a:r>
          <a:endParaRPr lang="en-US" dirty="0">
            <a:latin typeface="Montserrat" panose="00000500000000000000" pitchFamily="2" charset="0"/>
          </a:endParaRPr>
        </a:p>
      </dgm:t>
    </dgm:pt>
    <dgm:pt modelId="{C066E09F-E8FD-4413-AE43-820BEC81FFC7}" type="parTrans" cxnId="{E7A8D748-7B67-447C-9E99-9F3B0C0073CA}">
      <dgm:prSet/>
      <dgm:spPr/>
      <dgm:t>
        <a:bodyPr/>
        <a:lstStyle/>
        <a:p>
          <a:endParaRPr lang="en-US"/>
        </a:p>
      </dgm:t>
    </dgm:pt>
    <dgm:pt modelId="{2FC1FC51-61BA-4B73-B9E2-108C567B775A}" type="sibTrans" cxnId="{E7A8D748-7B67-447C-9E99-9F3B0C0073CA}">
      <dgm:prSet/>
      <dgm:spPr/>
      <dgm:t>
        <a:bodyPr/>
        <a:lstStyle/>
        <a:p>
          <a:endParaRPr lang="en-US"/>
        </a:p>
      </dgm:t>
    </dgm:pt>
    <dgm:pt modelId="{E6BF450E-C94F-491B-8DE3-9754AE51AC2D}" type="pres">
      <dgm:prSet presAssocID="{79511F51-1661-4583-8FE2-DC1112233508}" presName="root" presStyleCnt="0">
        <dgm:presLayoutVars>
          <dgm:dir/>
          <dgm:resizeHandles val="exact"/>
        </dgm:presLayoutVars>
      </dgm:prSet>
      <dgm:spPr/>
    </dgm:pt>
    <dgm:pt modelId="{523D34CE-658A-48BD-8C58-D36545FC9C04}" type="pres">
      <dgm:prSet presAssocID="{539BE852-E6EB-462E-99D1-1BF18E818393}" presName="compNode" presStyleCnt="0"/>
      <dgm:spPr/>
    </dgm:pt>
    <dgm:pt modelId="{7592D6B1-4F82-4B67-8AE4-27B821541D2F}" type="pres">
      <dgm:prSet presAssocID="{539BE852-E6EB-462E-99D1-1BF18E81839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uler"/>
        </a:ext>
      </dgm:extLst>
    </dgm:pt>
    <dgm:pt modelId="{2C28B2D8-0CEA-403A-9FAD-9388F64B80EF}" type="pres">
      <dgm:prSet presAssocID="{539BE852-E6EB-462E-99D1-1BF18E818393}" presName="spaceRect" presStyleCnt="0"/>
      <dgm:spPr/>
    </dgm:pt>
    <dgm:pt modelId="{3CDD8A87-39A7-48C3-A4B7-CF8410617590}" type="pres">
      <dgm:prSet presAssocID="{539BE852-E6EB-462E-99D1-1BF18E818393}" presName="textRect" presStyleLbl="revTx" presStyleIdx="0" presStyleCnt="2">
        <dgm:presLayoutVars>
          <dgm:chMax val="1"/>
          <dgm:chPref val="1"/>
        </dgm:presLayoutVars>
      </dgm:prSet>
      <dgm:spPr/>
    </dgm:pt>
    <dgm:pt modelId="{D81E1767-3D46-4C50-A647-99C825FC57E8}" type="pres">
      <dgm:prSet presAssocID="{A389EF6C-8FCA-4F70-B539-8B435381C9E5}" presName="sibTrans" presStyleCnt="0"/>
      <dgm:spPr/>
    </dgm:pt>
    <dgm:pt modelId="{749CBFD4-221C-43A7-ACED-B10E95D51B74}" type="pres">
      <dgm:prSet presAssocID="{23EAD3AC-66E6-4F99-84C2-9646F1E0B7C4}" presName="compNode" presStyleCnt="0"/>
      <dgm:spPr/>
    </dgm:pt>
    <dgm:pt modelId="{B0DA098E-1214-4780-AC53-08BDBE70CF38}" type="pres">
      <dgm:prSet presAssocID="{23EAD3AC-66E6-4F99-84C2-9646F1E0B7C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B57F6A0D-E0BA-4310-9B06-9A8B314680C2}" type="pres">
      <dgm:prSet presAssocID="{23EAD3AC-66E6-4F99-84C2-9646F1E0B7C4}" presName="spaceRect" presStyleCnt="0"/>
      <dgm:spPr/>
    </dgm:pt>
    <dgm:pt modelId="{CDE70476-6814-4CC2-8933-F22224FDCE51}" type="pres">
      <dgm:prSet presAssocID="{23EAD3AC-66E6-4F99-84C2-9646F1E0B7C4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E7A8D748-7B67-447C-9E99-9F3B0C0073CA}" srcId="{79511F51-1661-4583-8FE2-DC1112233508}" destId="{23EAD3AC-66E6-4F99-84C2-9646F1E0B7C4}" srcOrd="1" destOrd="0" parTransId="{C066E09F-E8FD-4413-AE43-820BEC81FFC7}" sibTransId="{2FC1FC51-61BA-4B73-B9E2-108C567B775A}"/>
    <dgm:cxn modelId="{27141581-AA1E-4EC2-B31C-C9238897BFF1}" type="presOf" srcId="{79511F51-1661-4583-8FE2-DC1112233508}" destId="{E6BF450E-C94F-491B-8DE3-9754AE51AC2D}" srcOrd="0" destOrd="0" presId="urn:microsoft.com/office/officeart/2018/2/layout/IconLabelList"/>
    <dgm:cxn modelId="{9FE33EEB-2CF1-48E8-913E-D0B397058C21}" type="presOf" srcId="{23EAD3AC-66E6-4F99-84C2-9646F1E0B7C4}" destId="{CDE70476-6814-4CC2-8933-F22224FDCE51}" srcOrd="0" destOrd="0" presId="urn:microsoft.com/office/officeart/2018/2/layout/IconLabelList"/>
    <dgm:cxn modelId="{11E7DCF1-C13C-4BB3-8286-40F4F7AD2E75}" srcId="{79511F51-1661-4583-8FE2-DC1112233508}" destId="{539BE852-E6EB-462E-99D1-1BF18E818393}" srcOrd="0" destOrd="0" parTransId="{1CE56420-0BEB-46E8-AB05-C4368BAED058}" sibTransId="{A389EF6C-8FCA-4F70-B539-8B435381C9E5}"/>
    <dgm:cxn modelId="{518EE1F3-3F2C-4803-8443-C112027019E2}" type="presOf" srcId="{539BE852-E6EB-462E-99D1-1BF18E818393}" destId="{3CDD8A87-39A7-48C3-A4B7-CF8410617590}" srcOrd="0" destOrd="0" presId="urn:microsoft.com/office/officeart/2018/2/layout/IconLabelList"/>
    <dgm:cxn modelId="{822593FB-C413-472D-9D52-35D258DDC376}" type="presParOf" srcId="{E6BF450E-C94F-491B-8DE3-9754AE51AC2D}" destId="{523D34CE-658A-48BD-8C58-D36545FC9C04}" srcOrd="0" destOrd="0" presId="urn:microsoft.com/office/officeart/2018/2/layout/IconLabelList"/>
    <dgm:cxn modelId="{79706FB6-B5E1-4BBE-9F1E-32C5A8734E40}" type="presParOf" srcId="{523D34CE-658A-48BD-8C58-D36545FC9C04}" destId="{7592D6B1-4F82-4B67-8AE4-27B821541D2F}" srcOrd="0" destOrd="0" presId="urn:microsoft.com/office/officeart/2018/2/layout/IconLabelList"/>
    <dgm:cxn modelId="{00EDDA26-8B65-42AC-B312-640CCECDE7E0}" type="presParOf" srcId="{523D34CE-658A-48BD-8C58-D36545FC9C04}" destId="{2C28B2D8-0CEA-403A-9FAD-9388F64B80EF}" srcOrd="1" destOrd="0" presId="urn:microsoft.com/office/officeart/2018/2/layout/IconLabelList"/>
    <dgm:cxn modelId="{835019DC-9DDC-470F-8B93-228B3CCFF726}" type="presParOf" srcId="{523D34CE-658A-48BD-8C58-D36545FC9C04}" destId="{3CDD8A87-39A7-48C3-A4B7-CF8410617590}" srcOrd="2" destOrd="0" presId="urn:microsoft.com/office/officeart/2018/2/layout/IconLabelList"/>
    <dgm:cxn modelId="{18754086-7FEE-423E-A10D-2FD5B96412E5}" type="presParOf" srcId="{E6BF450E-C94F-491B-8DE3-9754AE51AC2D}" destId="{D81E1767-3D46-4C50-A647-99C825FC57E8}" srcOrd="1" destOrd="0" presId="urn:microsoft.com/office/officeart/2018/2/layout/IconLabelList"/>
    <dgm:cxn modelId="{B65EE24A-4666-424B-B835-66ED3B0BCBBE}" type="presParOf" srcId="{E6BF450E-C94F-491B-8DE3-9754AE51AC2D}" destId="{749CBFD4-221C-43A7-ACED-B10E95D51B74}" srcOrd="2" destOrd="0" presId="urn:microsoft.com/office/officeart/2018/2/layout/IconLabelList"/>
    <dgm:cxn modelId="{11D3C45F-EB23-4B4F-96C9-95FE940DAA95}" type="presParOf" srcId="{749CBFD4-221C-43A7-ACED-B10E95D51B74}" destId="{B0DA098E-1214-4780-AC53-08BDBE70CF38}" srcOrd="0" destOrd="0" presId="urn:microsoft.com/office/officeart/2018/2/layout/IconLabelList"/>
    <dgm:cxn modelId="{2558364D-E154-4BE9-8CE4-6E8722D2F2DD}" type="presParOf" srcId="{749CBFD4-221C-43A7-ACED-B10E95D51B74}" destId="{B57F6A0D-E0BA-4310-9B06-9A8B314680C2}" srcOrd="1" destOrd="0" presId="urn:microsoft.com/office/officeart/2018/2/layout/IconLabelList"/>
    <dgm:cxn modelId="{D5744A96-5DC1-4F47-AB8B-D0799234C4D3}" type="presParOf" srcId="{749CBFD4-221C-43A7-ACED-B10E95D51B74}" destId="{CDE70476-6814-4CC2-8933-F22224FDCE5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92D6B1-4F82-4B67-8AE4-27B821541D2F}">
      <dsp:nvSpPr>
        <dsp:cNvPr id="0" name=""/>
        <dsp:cNvSpPr/>
      </dsp:nvSpPr>
      <dsp:spPr>
        <a:xfrm>
          <a:off x="755156" y="1067119"/>
          <a:ext cx="1164375" cy="11643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D8A87-39A7-48C3-A4B7-CF8410617590}">
      <dsp:nvSpPr>
        <dsp:cNvPr id="0" name=""/>
        <dsp:cNvSpPr/>
      </dsp:nvSpPr>
      <dsp:spPr>
        <a:xfrm>
          <a:off x="43593" y="2564218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latin typeface="Montserrat" panose="00000500000000000000" pitchFamily="2" charset="0"/>
            </a:rPr>
            <a:t>Fysiikassa suureiksi kutsutaan asioita, joita voidaan mitata. </a:t>
          </a:r>
          <a:endParaRPr lang="en-US" sz="1500" kern="1200" dirty="0">
            <a:latin typeface="Montserrat" panose="00000500000000000000" pitchFamily="2" charset="0"/>
          </a:endParaRPr>
        </a:p>
      </dsp:txBody>
      <dsp:txXfrm>
        <a:off x="43593" y="2564218"/>
        <a:ext cx="2587500" cy="720000"/>
      </dsp:txXfrm>
    </dsp:sp>
    <dsp:sp modelId="{B0DA098E-1214-4780-AC53-08BDBE70CF38}">
      <dsp:nvSpPr>
        <dsp:cNvPr id="0" name=""/>
        <dsp:cNvSpPr/>
      </dsp:nvSpPr>
      <dsp:spPr>
        <a:xfrm>
          <a:off x="3795468" y="1067119"/>
          <a:ext cx="1164375" cy="11643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E70476-6814-4CC2-8933-F22224FDCE51}">
      <dsp:nvSpPr>
        <dsp:cNvPr id="0" name=""/>
        <dsp:cNvSpPr/>
      </dsp:nvSpPr>
      <dsp:spPr>
        <a:xfrm>
          <a:off x="3083906" y="2564218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latin typeface="Montserrat" panose="00000500000000000000" pitchFamily="2" charset="0"/>
            </a:rPr>
            <a:t>Mitä mitattavia asioita eli suureita tunnet?</a:t>
          </a:r>
          <a:endParaRPr lang="en-US" sz="1500" kern="1200" dirty="0">
            <a:latin typeface="Montserrat" panose="00000500000000000000" pitchFamily="2" charset="0"/>
          </a:endParaRPr>
        </a:p>
      </dsp:txBody>
      <dsp:txXfrm>
        <a:off x="3083906" y="2564218"/>
        <a:ext cx="25875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6CB3F9-1F9A-4DFE-8FE9-5FCC2B1B5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E745BB6-1E25-41A8-82C6-E3BF69BC6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0F4C30-DB88-439C-8DCA-F995886D6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A9989F-9998-4E49-B122-95C19D7A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62350-B92E-4B5A-A5CD-1888F89C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19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6BF9A3-4B41-4F19-81B5-CEC5E64F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EDC4BA-04BF-4525-87B1-CB242569C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8F9C33-A2A2-4321-A75E-8C667B65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7F1940-F621-434F-B0C1-DED6E948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92CE12-07E9-4232-935C-AE4E5928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93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8958438-C5D5-4908-A42E-3D4176A8D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4E750E8-695F-4A42-B3FD-2D80B072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EDBEDD-86E1-4C50-8A80-C23A1DF44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8B2BD7-88E3-428C-A3ED-63237CC9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18C5D1-555A-42BE-B433-2AFCE437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68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283636-A0FF-4F72-A947-BB08DF468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FCFA04-47CE-49A3-9A85-CDB0F0C07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19B23E-7DAF-4B88-9F37-B467CDE63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8B39D7-7470-4C9D-84BE-70BF26F0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CAB9C5-CC9F-4101-B6B4-499E1F35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97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D2289A-D0CB-4543-BB18-01CE0215F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370C22-3B7C-408A-96DB-209F6813C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E71B4D-FF9C-4E4D-8E20-59E1183E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DC63F6-EF90-4C3A-8DF7-4571A0EF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424CF0-CDDC-482B-B160-24533EB1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297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866CCB-A16F-47D6-BCCE-48717B93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890ACF-50AC-4164-8F36-30805483C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93685AC-E12F-4401-A57A-1EC4C25D9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6754B7-B982-4F11-B356-66C884E5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E1D99EF-42AB-4B77-8CF9-BE40BB23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A29632-5BC5-4237-8AA0-1B217E6A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647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CF5E5-022A-44C5-AAC6-2AFE423DA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E9E473-DF2C-4182-BFA1-C3511AAC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EA7930C-7159-4C6B-AEE3-205BEFE53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7E41A6B-702C-4DFF-9EB0-CDFD028692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234D38C-801D-4AA6-8DB6-D178F62A5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2B7434C-228D-4568-80B0-DE420EC1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E59C97A-ABEF-43B7-A292-3EDE70F75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AF751D7-BFE9-495A-8053-70D00D94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44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EA3C00-6A30-444E-AB6C-F1E5B7AFF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E5468C5-9226-4AB6-9ED1-CF5BF5463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A1B7279-6617-412A-B470-F95209E0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1B3AC1-1449-44C8-9E7E-2EF8412C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242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7763BA9-ACE5-4188-BB14-D8D39ECE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6543C7F-3D86-4C0F-86B7-AB666AF4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E2F5F75-0735-464F-9747-B278EDE8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087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6A0D37-A1CC-444C-9591-02625E49C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D848CD-25A3-4A23-BE06-DC83089E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E3D176E-275F-460B-812C-E02785C0F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31BE02-5C01-478E-A87B-8C35B101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DCC7166-FBE6-4019-A80F-6D8E7DD6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A42C85-65CB-47CC-B689-42696D15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16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96DBD5-119B-444F-964F-3424964D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D86785-61E1-4E2A-A2C8-2C4914BAD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C3B0202-0AA0-4E1F-8442-E3241AC8D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ECA9B77-B59D-43CA-9B96-12664D0B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225ACC-0D70-4E97-9705-F9A8A3B4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AA1D15-55A0-4A80-8905-2BCFF624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A3AAFB3-7A2C-4712-B035-01D1D7DD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F2B9C2-A536-4E1C-A2D2-92EB11450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9F4EEA-04A7-4B77-AAEE-F3AC16001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47FA-86C0-4DD4-8C1D-77409DA3B5D1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BB431C-B904-48D6-A12A-31224234A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18A8C9-21F1-4D71-BEC6-411375A1E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57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A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B5196DF6-762F-4F04-97A5-5CEB15443C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1" b="474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80F423F-E976-4A47-B269-1284B228D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fi-FI" sz="4000" dirty="0">
                <a:latin typeface="Fredoka One" panose="02000000000000000000" pitchFamily="2" charset="0"/>
              </a:rPr>
              <a:t>Mittaaminen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0DEE76-70A1-4205-9966-0E9288D87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09" y="5861977"/>
            <a:ext cx="4330262" cy="683284"/>
          </a:xfrm>
        </p:spPr>
        <p:txBody>
          <a:bodyPr>
            <a:normAutofit/>
          </a:bodyPr>
          <a:lstStyle/>
          <a:p>
            <a:r>
              <a:rPr lang="fi-FI" sz="2000" dirty="0">
                <a:latin typeface="Rowdies" pitchFamily="2" charset="0"/>
              </a:rPr>
              <a:t>Fysiikkaa ja kemiaa alakouluun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uva 6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57B6FC4F-2588-47ED-874B-27445EBCC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014" y="5290291"/>
            <a:ext cx="1368053" cy="428853"/>
          </a:xfrm>
          <a:prstGeom prst="rect">
            <a:avLst/>
          </a:prstGeom>
        </p:spPr>
      </p:pic>
      <p:pic>
        <p:nvPicPr>
          <p:cNvPr id="11" name="Kuva 10" descr="Creative Commons -lisenssi">
            <a:hlinkClick r:id="rId4"/>
            <a:extLst>
              <a:ext uri="{FF2B5EF4-FFF2-40B4-BE49-F238E27FC236}">
                <a16:creationId xmlns:a16="http://schemas.microsoft.com/office/drawing/2014/main" id="{934B473E-2C97-4737-9B66-32325C2758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89" y="6065520"/>
            <a:ext cx="1575633" cy="561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543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Mittaaminen </a:t>
            </a:r>
            <a:r>
              <a:rPr lang="fi-FI" dirty="0">
                <a:latin typeface="Fredoka One" panose="020000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on fysiikan opiskelun perustaito</a:t>
            </a:r>
            <a:endParaRPr lang="fi-FI" dirty="0">
              <a:latin typeface="Fredoka One" panose="02000000000000000000" pitchFamily="2" charset="0"/>
            </a:endParaRPr>
          </a:p>
        </p:txBody>
      </p:sp>
      <p:graphicFrame>
        <p:nvGraphicFramePr>
          <p:cNvPr id="16" name="Sisällön paikkamerkki 2">
            <a:extLst>
              <a:ext uri="{FF2B5EF4-FFF2-40B4-BE49-F238E27FC236}">
                <a16:creationId xmlns:a16="http://schemas.microsoft.com/office/drawing/2014/main" id="{C6029721-733E-E0F3-3F61-907457E515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306222"/>
              </p:ext>
            </p:extLst>
          </p:nvPr>
        </p:nvGraphicFramePr>
        <p:xfrm>
          <a:off x="838200" y="1825625"/>
          <a:ext cx="57150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Kuva 10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DE260754-D50A-C23C-A9D3-822B7D0277D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749" y="2109873"/>
            <a:ext cx="2981646" cy="30647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9224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Suureet</a:t>
            </a:r>
            <a:endParaRPr lang="fi-FI" dirty="0">
              <a:latin typeface="Fredoka One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FA1771-5D4C-9985-E526-0A569A29D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Jokaisella suureella on oma yksikkönsä. </a:t>
            </a:r>
          </a:p>
          <a:p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Tunnetko keksimiesi suureiden yksiköt?</a:t>
            </a:r>
            <a:endParaRPr lang="fi-FI" dirty="0">
              <a:latin typeface="Montserrat" panose="00000500000000000000" pitchFamily="2" charset="0"/>
            </a:endParaRPr>
          </a:p>
        </p:txBody>
      </p:sp>
      <p:pic>
        <p:nvPicPr>
          <p:cNvPr id="2050" name="Picture 2" descr="定規のイラスト（文房具）">
            <a:extLst>
              <a:ext uri="{FF2B5EF4-FFF2-40B4-BE49-F238E27FC236}">
                <a16:creationId xmlns:a16="http://schemas.microsoft.com/office/drawing/2014/main" id="{D7228230-9F0C-06A9-0C74-1F99ABA75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213" y="1524000"/>
            <a:ext cx="2695575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53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Pituus, aika, massa ja lämpötila ovat suureita.</a:t>
            </a:r>
            <a:endParaRPr lang="fi-FI" dirty="0">
              <a:latin typeface="Fredoka One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FA1771-5D4C-9985-E526-0A569A29D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Pituuden perusyksikkö on </a:t>
            </a:r>
            <a:r>
              <a:rPr lang="fi-FI" sz="1800" b="1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metri</a:t>
            </a: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. </a:t>
            </a:r>
          </a:p>
          <a:p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Ajan perusyksikkö </a:t>
            </a:r>
            <a:r>
              <a:rPr lang="fi-FI" sz="1800" b="1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sekunti</a:t>
            </a: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. </a:t>
            </a:r>
          </a:p>
          <a:p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Massan perusyksikkö on </a:t>
            </a:r>
            <a:r>
              <a:rPr lang="fi-FI" sz="1800" b="1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kilogramma</a:t>
            </a: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. </a:t>
            </a:r>
          </a:p>
          <a:p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Lämpötilan yksikkönä käytämme </a:t>
            </a:r>
            <a:r>
              <a:rPr lang="fi-FI" sz="1800" b="1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celsiusastetta</a:t>
            </a: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.</a:t>
            </a:r>
          </a:p>
        </p:txBody>
      </p:sp>
      <p:pic>
        <p:nvPicPr>
          <p:cNvPr id="3074" name="Picture 2" descr="いろいろな温度の温度計のイラスト5">
            <a:extLst>
              <a:ext uri="{FF2B5EF4-FFF2-40B4-BE49-F238E27FC236}">
                <a16:creationId xmlns:a16="http://schemas.microsoft.com/office/drawing/2014/main" id="{6710D211-F9E4-7FCF-D31D-F29E4E512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1266789"/>
            <a:ext cx="2413000" cy="491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828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Lyhenteet</a:t>
            </a:r>
            <a:endParaRPr lang="fi-FI" dirty="0">
              <a:latin typeface="Fredoka One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FA1771-5D4C-9985-E526-0A569A29D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Yksiköillä on myös yhteisesti sovitut lyhenteet:</a:t>
            </a:r>
          </a:p>
          <a:p>
            <a:r>
              <a:rPr lang="fi-FI" sz="1800" b="1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metri</a:t>
            </a: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, lyhenne m</a:t>
            </a:r>
          </a:p>
          <a:p>
            <a:r>
              <a:rPr lang="fi-FI" sz="1800" b="1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sekunti</a:t>
            </a: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, lyhenne s</a:t>
            </a:r>
          </a:p>
          <a:p>
            <a:r>
              <a:rPr lang="fi-FI" sz="1800" b="1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kilogramma</a:t>
            </a: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, lyhenne kg</a:t>
            </a:r>
          </a:p>
          <a:p>
            <a:r>
              <a:rPr lang="fi-FI" sz="1800" b="1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celsiusaste</a:t>
            </a: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, lyhenne °C</a:t>
            </a:r>
          </a:p>
        </p:txBody>
      </p:sp>
    </p:spTree>
    <p:extLst>
      <p:ext uri="{BB962C8B-B14F-4D97-AF65-F5344CB8AC3E}">
        <p14:creationId xmlns:p14="http://schemas.microsoft.com/office/powerpoint/2010/main" val="3678907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Muita perussuureita</a:t>
            </a:r>
            <a:endParaRPr lang="fi-FI" dirty="0">
              <a:latin typeface="Fredoka One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FA1771-5D4C-9985-E526-0A569A29D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80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• sähkövirta</a:t>
            </a:r>
          </a:p>
          <a:p>
            <a:pPr marL="0" indent="0">
              <a:buNone/>
            </a:pPr>
            <a:r>
              <a:rPr lang="fi-FI" sz="180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• valovoima </a:t>
            </a:r>
          </a:p>
          <a:p>
            <a:pPr marL="0" indent="0">
              <a:buNone/>
            </a:pPr>
            <a:r>
              <a:rPr lang="fi-FI" sz="180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• ainemäärä</a:t>
            </a:r>
          </a:p>
          <a:p>
            <a:pPr marL="0" indent="0">
              <a:buNone/>
            </a:pPr>
            <a:endParaRPr lang="fi-FI" sz="1800">
              <a:effectLst/>
              <a:latin typeface="Montserrat" panose="00000500000000000000" pitchFamily="2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180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Tulet oppimaan näistä lisää yläkoulun puolella.</a:t>
            </a:r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</a:endParaRPr>
          </a:p>
        </p:txBody>
      </p:sp>
      <p:pic>
        <p:nvPicPr>
          <p:cNvPr id="5" name="Picture 2" descr="電気スタンドのイラスト">
            <a:extLst>
              <a:ext uri="{FF2B5EF4-FFF2-40B4-BE49-F238E27FC236}">
                <a16:creationId xmlns:a16="http://schemas.microsoft.com/office/drawing/2014/main" id="{981CF6A2-D9B3-BE21-E1AB-B2006D596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540" y="1690688"/>
            <a:ext cx="331470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11689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Ihmiskeho on ihmeellinen</a:t>
            </a:r>
            <a:endParaRPr lang="fi-FI" dirty="0">
              <a:latin typeface="Fredoka One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FA1771-5D4C-9985-E526-0A569A29D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Ihmisen pääkallossa on 22 eri luuta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Ihmisen pääkallo on 80-prosenttisesti vettä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Keskiverto ihmisen pää painaa noin 3,5 kilogrammaa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Sydämesi on hieman nyrkkiäsi isompi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Sydän pumppaa noin 7000 litraa verta päivässä</a:t>
            </a:r>
          </a:p>
        </p:txBody>
      </p:sp>
      <p:pic>
        <p:nvPicPr>
          <p:cNvPr id="1026" name="Picture 2" descr="人間の骨格のイラスト（人体）">
            <a:extLst>
              <a:ext uri="{FF2B5EF4-FFF2-40B4-BE49-F238E27FC236}">
                <a16:creationId xmlns:a16="http://schemas.microsoft.com/office/drawing/2014/main" id="{8B679DFD-8BD4-42C3-8CBB-541B45E02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482" y="571500"/>
            <a:ext cx="2905125" cy="5715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295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140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Fredoka One</vt:lpstr>
      <vt:lpstr>Montserrat</vt:lpstr>
      <vt:lpstr>Rowdies</vt:lpstr>
      <vt:lpstr>Office-teema</vt:lpstr>
      <vt:lpstr>Mittaaminen</vt:lpstr>
      <vt:lpstr>Mittaaminen on fysiikan opiskelun perustaito</vt:lpstr>
      <vt:lpstr>Suureet</vt:lpstr>
      <vt:lpstr>Pituus, aika, massa ja lämpötila ovat suureita.</vt:lpstr>
      <vt:lpstr>Lyhenteet</vt:lpstr>
      <vt:lpstr>Muita perussuureita</vt:lpstr>
      <vt:lpstr>Ihmiskeho on ihmeellinen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Liikettä on monenlaista</dc:title>
  <dc:creator>Palkat MAOL/MFKA</dc:creator>
  <cp:lastModifiedBy>Aino Haavisto</cp:lastModifiedBy>
  <cp:revision>7</cp:revision>
  <dcterms:created xsi:type="dcterms:W3CDTF">2022-02-10T07:01:07Z</dcterms:created>
  <dcterms:modified xsi:type="dcterms:W3CDTF">2022-06-13T06:31:38Z</dcterms:modified>
</cp:coreProperties>
</file>