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7" r:id="rId11"/>
    <p:sldId id="275" r:id="rId12"/>
    <p:sldId id="276" r:id="rId13"/>
    <p:sldId id="263" r:id="rId14"/>
    <p:sldId id="278" r:id="rId1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C7D9"/>
    <a:srgbClr val="2089AA"/>
    <a:srgbClr val="4CA2C0"/>
    <a:srgbClr val="37A9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7" d="100"/>
          <a:sy n="47" d="100"/>
        </p:scale>
        <p:origin x="66" y="14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6CB3F9-1F9A-4DFE-8FE9-5FCC2B1B54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2E745BB6-1E25-41A8-82C6-E3BF69BC6D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00F4C30-DB88-439C-8DCA-F995886D6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15.6.2022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EA9989F-9998-4E49-B122-95C19D7AB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0662350-B92E-4B5A-A5CD-1888F89C7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40191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76BF9A3-4B41-4F19-81B5-CEC5E64F2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EEDC4BA-04BF-4525-87B1-CB242569C8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08F9C33-A2A2-4321-A75E-8C667B65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15.6.2022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C7F1940-F621-434F-B0C1-DED6E9485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D92CE12-07E9-4232-935C-AE4E59287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3939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F8958438-C5D5-4908-A42E-3D4176A8D6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44E750E8-695F-4A42-B3FD-2D80B072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2EDBEDD-86E1-4C50-8A80-C23A1DF44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15.6.2022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68B2BD7-88E3-428C-A3ED-63237CC97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818C5D1-555A-42BE-B433-2AFCE4379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2686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0283636-A0FF-4F72-A947-BB08DF468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0FCFA04-47CE-49A3-9A85-CDB0F0C07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C19B23E-7DAF-4B88-9F37-B467CDE63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15.6.2022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A8B39D7-7470-4C9D-84BE-70BF26F02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4CAB9C5-CC9F-4101-B6B4-499E1F35C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8971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CD2289A-D0CB-4543-BB18-01CE0215F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C370C22-3B7C-408A-96DB-209F6813C6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DE71B4D-FF9C-4E4D-8E20-59E1183E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15.6.2022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9DC63F6-EF90-4C3A-8DF7-4571A0EFB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1424CF0-CDDC-482B-B160-24533EB14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2977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C866CCB-A16F-47D6-BCCE-48717B93B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D890ACF-50AC-4164-8F36-30805483C8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93685AC-E12F-4401-A57A-1EC4C25D95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A6754B7-B982-4F11-B356-66C884E55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15.6.2022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E1D99EF-42AB-4B77-8CF9-BE40BB235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4A29632-5BC5-4237-8AA0-1B217E6AD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96476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E0CF5E5-022A-44C5-AAC6-2AFE423DA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FE9E473-DF2C-4182-BFA1-C3511AACF1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EA7930C-7159-4C6B-AEE3-205BEFE53A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7E41A6B-702C-4DFF-9EB0-CDFD028692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8234D38C-801D-4AA6-8DB6-D178F62A56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F2B7434C-228D-4568-80B0-DE420EC16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15.6.2022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AE59C97A-ABEF-43B7-A292-3EDE70F75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DAF751D7-BFE9-495A-8053-70D00D94E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81444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1EA3C00-6A30-444E-AB6C-F1E5B7AFF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7E5468C5-9226-4AB6-9ED1-CF5BF5463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15.6.2022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BA1B7279-6617-412A-B470-F95209E0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ED1B3AC1-1449-44C8-9E7E-2EF8412C8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72429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57763BA9-ACE5-4188-BB14-D8D39ECE2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15.6.2022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E6543C7F-3D86-4C0F-86B7-AB666AF43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DE2F5F75-0735-464F-9747-B278EDE83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40874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26A0D37-A1CC-444C-9591-02625E49C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FD848CD-25A3-4A23-BE06-DC83089EA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4E3D176E-275F-460B-812C-E02785C0FD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331BE02-5C01-478E-A87B-8C35B101C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15.6.2022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DCC7166-FBE6-4019-A80F-6D8E7DD62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4A42C85-65CB-47CC-B689-42696D159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7165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796DBD5-119B-444F-964F-3424964DF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C3D86785-61E1-4E2A-A2C8-2C4914BAD8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C3B0202-0AA0-4E1F-8442-E3241AC8D7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ECA9B77-B59D-43CA-9B96-12664D0B7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947FA-86C0-4DD4-8C1D-77409DA3B5D1}" type="datetimeFigureOut">
              <a:rPr lang="fi-FI" smtClean="0"/>
              <a:t>15.6.2022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7225ACC-0D70-4E97-9705-F9A8A3B48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FAA1D15-55A0-4A80-8905-2BCFF6245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12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A3AAFB3-7A2C-4712-B035-01D1D7DD4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4F2B9C2-A536-4E1C-A2D2-92EB11450F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B9F4EEA-04A7-4B77-AAEE-F3AC160018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947FA-86C0-4DD4-8C1D-77409DA3B5D1}" type="datetimeFigureOut">
              <a:rPr lang="fi-FI" smtClean="0"/>
              <a:t>15.6.2022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1BB431C-B904-48D6-A12A-31224234A5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418A8C9-21F1-4D71-BEC6-411375A1EE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D1316-7EB6-4C2F-B681-68E37416304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3573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://creativecommons.org/licenses/by-nc-sa/4.0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ascak.cz/data/android/physicsatschool/template.php?s=mech_stabilita&amp;l=en" TargetMode="External"/><Relationship Id="rId2" Type="http://schemas.openxmlformats.org/officeDocument/2006/relationships/hyperlink" Target="https://www.vascak.cz/data/android/physicsatschool/template.php?s=mech_newton3&amp;l=e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vascak.cz/data/android/physicsatschool/template.php?s=gp_newton_zakon&amp;l=en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7A9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>
            <a:extLst>
              <a:ext uri="{FF2B5EF4-FFF2-40B4-BE49-F238E27FC236}">
                <a16:creationId xmlns:a16="http://schemas.microsoft.com/office/drawing/2014/main" id="{B5196DF6-762F-4F04-97A5-5CEB15443C5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61" b="4746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0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80F423F-E976-4A47-B269-1284B228D6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22021" y="3231931"/>
            <a:ext cx="3852041" cy="1834056"/>
          </a:xfrm>
        </p:spPr>
        <p:txBody>
          <a:bodyPr>
            <a:normAutofit/>
          </a:bodyPr>
          <a:lstStyle/>
          <a:p>
            <a:r>
              <a:rPr lang="fi-FI" sz="4000" dirty="0">
                <a:latin typeface="Fredoka One" panose="02000000000000000000" pitchFamily="2" charset="0"/>
              </a:rPr>
              <a:t>Voima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8A0DEE76-70A1-4205-9966-0E9288D875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82909" y="5861977"/>
            <a:ext cx="4330262" cy="683284"/>
          </a:xfrm>
        </p:spPr>
        <p:txBody>
          <a:bodyPr>
            <a:normAutofit/>
          </a:bodyPr>
          <a:lstStyle/>
          <a:p>
            <a:r>
              <a:rPr lang="fi-FI" sz="2000" dirty="0">
                <a:latin typeface="Rowdies" pitchFamily="2" charset="0"/>
              </a:rPr>
              <a:t>Fysiikkaa ja kemiaa alakouluun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Kuva 6" descr="Kuva, joka sisältää kohteen teksti, clipart-kuva&#10;&#10;Kuvaus luotu automaattisesti">
            <a:extLst>
              <a:ext uri="{FF2B5EF4-FFF2-40B4-BE49-F238E27FC236}">
                <a16:creationId xmlns:a16="http://schemas.microsoft.com/office/drawing/2014/main" id="{57B6FC4F-2588-47ED-874B-27445EBCCE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014" y="5290291"/>
            <a:ext cx="1368053" cy="428853"/>
          </a:xfrm>
          <a:prstGeom prst="rect">
            <a:avLst/>
          </a:prstGeom>
        </p:spPr>
      </p:pic>
      <p:pic>
        <p:nvPicPr>
          <p:cNvPr id="11" name="Kuva 10" descr="Creative Commons -lisenssi">
            <a:hlinkClick r:id="rId4"/>
            <a:extLst>
              <a:ext uri="{FF2B5EF4-FFF2-40B4-BE49-F238E27FC236}">
                <a16:creationId xmlns:a16="http://schemas.microsoft.com/office/drawing/2014/main" id="{934B473E-2C97-4737-9B66-32325C27585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89" y="6065520"/>
            <a:ext cx="1575633" cy="5610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54305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3C7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F7ED439-8BD7-40AF-865D-86E094662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400" dirty="0">
                <a:effectLst/>
                <a:latin typeface="Fredoka One" panose="02000000000000000000" pitchFamily="2" charset="0"/>
                <a:ea typeface="Arial" panose="020B0604020202020204" pitchFamily="34" charset="0"/>
                <a:cs typeface="Arial" panose="020B0604020202020204" pitchFamily="34" charset="0"/>
              </a:rPr>
              <a:t>Totta vai tarua?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AA94B38-5513-47CA-9D21-E02823506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0567"/>
            <a:ext cx="5931310" cy="4176395"/>
          </a:xfrm>
        </p:spPr>
        <p:txBody>
          <a:bodyPr>
            <a:normAutofit/>
          </a:bodyPr>
          <a:lstStyle/>
          <a:p>
            <a:r>
              <a:rPr lang="fi-FI" sz="1800" dirty="0">
                <a:latin typeface="Montserrat" panose="00000500000000000000" pitchFamily="2" charset="0"/>
              </a:rPr>
              <a:t>Jos iso ja pieni esine törmäävät, isommalla esineellä on enemmän voimaa.</a:t>
            </a:r>
          </a:p>
          <a:p>
            <a:r>
              <a:rPr lang="fi-FI" sz="1800" dirty="0">
                <a:latin typeface="Montserrat" panose="00000500000000000000" pitchFamily="2" charset="0"/>
              </a:rPr>
              <a:t>Esineen nostamiseen tarvitaan suurempi voima, kuin millä maapallo vetää kappaletta puoleensa.</a:t>
            </a:r>
          </a:p>
        </p:txBody>
      </p:sp>
    </p:spTree>
    <p:extLst>
      <p:ext uri="{BB962C8B-B14F-4D97-AF65-F5344CB8AC3E}">
        <p14:creationId xmlns:p14="http://schemas.microsoft.com/office/powerpoint/2010/main" val="5571196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3C7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F7ED439-8BD7-40AF-865D-86E094662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400" dirty="0">
                <a:effectLst/>
                <a:latin typeface="Fredoka One" panose="02000000000000000000" pitchFamily="2" charset="0"/>
                <a:ea typeface="Arial" panose="020B0604020202020204" pitchFamily="34" charset="0"/>
                <a:cs typeface="Arial" panose="020B0604020202020204" pitchFamily="34" charset="0"/>
              </a:rPr>
              <a:t>Totta vai tarua?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AA94B38-5513-47CA-9D21-E02823506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0567"/>
            <a:ext cx="5931310" cy="4176395"/>
          </a:xfrm>
        </p:spPr>
        <p:txBody>
          <a:bodyPr>
            <a:normAutofit/>
          </a:bodyPr>
          <a:lstStyle/>
          <a:p>
            <a:r>
              <a:rPr lang="fi-FI" sz="1800" dirty="0">
                <a:latin typeface="Montserrat" panose="00000500000000000000" pitchFamily="2" charset="0"/>
              </a:rPr>
              <a:t>Jos iso ja pieni esine törmäävät, isommalla esineellä on enemmän voimaa.</a:t>
            </a:r>
          </a:p>
          <a:p>
            <a:r>
              <a:rPr lang="fi-FI" sz="1800" dirty="0">
                <a:latin typeface="Montserrat" panose="00000500000000000000" pitchFamily="2" charset="0"/>
              </a:rPr>
              <a:t>Esineen nostamiseen tarvitaan suurempi voima, kuin millä maapallo vetää kappaletta puoleensa.</a:t>
            </a:r>
          </a:p>
          <a:p>
            <a:r>
              <a:rPr lang="fi-FI" sz="1800" dirty="0">
                <a:latin typeface="Montserrat" panose="00000500000000000000" pitchFamily="2" charset="0"/>
              </a:rPr>
              <a:t>Maapallo vetää banaania puoleensa yhtä suurella voimalla kuin banaani maapalloa.</a:t>
            </a:r>
          </a:p>
        </p:txBody>
      </p:sp>
    </p:spTree>
    <p:extLst>
      <p:ext uri="{BB962C8B-B14F-4D97-AF65-F5344CB8AC3E}">
        <p14:creationId xmlns:p14="http://schemas.microsoft.com/office/powerpoint/2010/main" val="20125799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3C7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F7ED439-8BD7-40AF-865D-86E094662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400" dirty="0">
                <a:effectLst/>
                <a:latin typeface="Fredoka One" panose="02000000000000000000" pitchFamily="2" charset="0"/>
                <a:ea typeface="Arial" panose="020B0604020202020204" pitchFamily="34" charset="0"/>
                <a:cs typeface="Arial" panose="020B0604020202020204" pitchFamily="34" charset="0"/>
              </a:rPr>
              <a:t>Totta vai tarua?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AA94B38-5513-47CA-9D21-E02823506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0567"/>
            <a:ext cx="5931310" cy="4176395"/>
          </a:xfrm>
        </p:spPr>
        <p:txBody>
          <a:bodyPr>
            <a:normAutofit/>
          </a:bodyPr>
          <a:lstStyle/>
          <a:p>
            <a:r>
              <a:rPr lang="fi-FI" sz="1800" dirty="0">
                <a:latin typeface="Montserrat" panose="00000500000000000000" pitchFamily="2" charset="0"/>
              </a:rPr>
              <a:t>Jos iso ja pieni esine törmäävät, isommalla esineellä on enemmän voimaa.</a:t>
            </a:r>
          </a:p>
          <a:p>
            <a:r>
              <a:rPr lang="fi-FI" sz="1800" dirty="0">
                <a:latin typeface="Montserrat" panose="00000500000000000000" pitchFamily="2" charset="0"/>
              </a:rPr>
              <a:t>Esineen nostamiseen tarvitaan suurempi voima, kuin millä maapallo vetää kappaletta puoleensa.</a:t>
            </a:r>
          </a:p>
          <a:p>
            <a:r>
              <a:rPr lang="fi-FI" sz="1800" dirty="0">
                <a:latin typeface="Montserrat" panose="00000500000000000000" pitchFamily="2" charset="0"/>
              </a:rPr>
              <a:t>Maapallo vetää banaania puoleensa yhtä suurella voimalla kuin banaani maapalloa.</a:t>
            </a:r>
          </a:p>
          <a:p>
            <a:r>
              <a:rPr lang="fi-FI" sz="1800" dirty="0">
                <a:latin typeface="Montserrat" panose="00000500000000000000" pitchFamily="2" charset="0"/>
              </a:rPr>
              <a:t>Avaruuden painottomuudessa liikkuva kappale jatkaa suoraviivaista liikettään pysähtymättä koskaan.</a:t>
            </a:r>
          </a:p>
        </p:txBody>
      </p:sp>
    </p:spTree>
    <p:extLst>
      <p:ext uri="{BB962C8B-B14F-4D97-AF65-F5344CB8AC3E}">
        <p14:creationId xmlns:p14="http://schemas.microsoft.com/office/powerpoint/2010/main" val="2496676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3C7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F7ED439-8BD7-40AF-865D-86E094662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400" dirty="0">
                <a:effectLst/>
                <a:latin typeface="Fredoka One" panose="02000000000000000000" pitchFamily="2" charset="0"/>
                <a:ea typeface="Arial" panose="020B0604020202020204" pitchFamily="34" charset="0"/>
                <a:cs typeface="Arial" panose="020B0604020202020204" pitchFamily="34" charset="0"/>
              </a:rPr>
              <a:t>Tehtäviä ja tutkimuksia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AA94B38-5513-47CA-9D21-E02823506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0567"/>
            <a:ext cx="5181600" cy="4176395"/>
          </a:xfrm>
        </p:spPr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fi-FI" sz="1800" dirty="0">
              <a:latin typeface="Montserrat" panose="0000050000000000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b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24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b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   </a:t>
            </a:r>
            <a:b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fi-FI" sz="1800" dirty="0">
              <a:latin typeface="Montserrat" panose="0000050000000000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   </a:t>
            </a:r>
            <a:b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fi-FI" sz="1800" dirty="0">
              <a:latin typeface="Montserrat" panose="0000050000000000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i-FI" sz="18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   </a:t>
            </a:r>
            <a:br>
              <a:rPr lang="fi-FI" sz="18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fi-FI" sz="1800" dirty="0">
              <a:effectLst/>
              <a:latin typeface="Montserrat" panose="0000050000000000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fi-FI" sz="1800" dirty="0"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    </a:t>
            </a:r>
            <a:endParaRPr lang="fi-FI" sz="1800" dirty="0">
              <a:effectLst/>
              <a:latin typeface="Montserrat" panose="0000050000000000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fi-FI" dirty="0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AF49EBF8-8464-4D18-B4A5-236D4A0E02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056" y="1882886"/>
            <a:ext cx="471170" cy="619760"/>
          </a:xfrm>
          <a:prstGeom prst="rect">
            <a:avLst/>
          </a:prstGeom>
        </p:spPr>
      </p:pic>
      <p:pic>
        <p:nvPicPr>
          <p:cNvPr id="8" name="Kuva 7">
            <a:extLst>
              <a:ext uri="{FF2B5EF4-FFF2-40B4-BE49-F238E27FC236}">
                <a16:creationId xmlns:a16="http://schemas.microsoft.com/office/drawing/2014/main" id="{6929DFAC-4C90-45CA-B941-846A7B4E12E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80" y="2615250"/>
            <a:ext cx="471170" cy="619760"/>
          </a:xfrm>
          <a:prstGeom prst="rect">
            <a:avLst/>
          </a:prstGeom>
        </p:spPr>
      </p:pic>
      <p:pic>
        <p:nvPicPr>
          <p:cNvPr id="12" name="Kuva 7">
            <a:extLst>
              <a:ext uri="{FF2B5EF4-FFF2-40B4-BE49-F238E27FC236}">
                <a16:creationId xmlns:a16="http://schemas.microsoft.com/office/drawing/2014/main" id="{387873A3-0CD7-7E42-C6EC-3E9407A4FD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197" y="3303663"/>
            <a:ext cx="471170" cy="619760"/>
          </a:xfrm>
          <a:prstGeom prst="rect">
            <a:avLst/>
          </a:prstGeom>
        </p:spPr>
      </p:pic>
      <p:sp>
        <p:nvSpPr>
          <p:cNvPr id="13" name="Sisällön paikkamerkki 2">
            <a:extLst>
              <a:ext uri="{FF2B5EF4-FFF2-40B4-BE49-F238E27FC236}">
                <a16:creationId xmlns:a16="http://schemas.microsoft.com/office/drawing/2014/main" id="{0D2D16C3-37FF-63B5-9991-2004984F20A1}"/>
              </a:ext>
            </a:extLst>
          </p:cNvPr>
          <p:cNvSpPr txBox="1">
            <a:spLocks/>
          </p:cNvSpPr>
          <p:nvPr/>
        </p:nvSpPr>
        <p:spPr>
          <a:xfrm>
            <a:off x="1118310" y="2000567"/>
            <a:ext cx="5651200" cy="41763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i-FI" sz="1800" dirty="0">
                <a:latin typeface="Montserrat" panose="00000500000000000000" pitchFamily="2" charset="0"/>
              </a:rPr>
              <a:t>Voima ja vastavoima</a:t>
            </a:r>
          </a:p>
          <a:p>
            <a:pPr marL="0" indent="0">
              <a:buNone/>
            </a:pPr>
            <a:endParaRPr lang="fi-FI" sz="1800" dirty="0">
              <a:latin typeface="Montserrat" panose="00000500000000000000" pitchFamily="2" charset="0"/>
            </a:endParaRPr>
          </a:p>
          <a:p>
            <a:pPr marL="0" indent="0">
              <a:buNone/>
            </a:pPr>
            <a:r>
              <a:rPr lang="fi-FI" sz="1800" dirty="0">
                <a:latin typeface="Montserrat" panose="00000500000000000000" pitchFamily="2" charset="0"/>
              </a:rPr>
              <a:t>Kaksi magneettia</a:t>
            </a:r>
          </a:p>
          <a:p>
            <a:pPr marL="0" indent="0">
              <a:buNone/>
            </a:pPr>
            <a:endParaRPr lang="fi-FI" sz="1800" dirty="0">
              <a:latin typeface="Montserrat" panose="00000500000000000000" pitchFamily="2" charset="0"/>
            </a:endParaRPr>
          </a:p>
          <a:p>
            <a:pPr marL="0" indent="0">
              <a:buNone/>
            </a:pPr>
            <a:r>
              <a:rPr lang="fi-FI" sz="1800" dirty="0">
                <a:latin typeface="Montserrat" panose="00000500000000000000" pitchFamily="2" charset="0"/>
              </a:rPr>
              <a:t>Maapallon vetovoima</a:t>
            </a:r>
          </a:p>
          <a:p>
            <a:pPr marL="0" indent="0">
              <a:buNone/>
            </a:pPr>
            <a:endParaRPr lang="fi-FI" sz="1800" dirty="0">
              <a:latin typeface="Montserrat" panose="00000500000000000000" pitchFamily="2" charset="0"/>
            </a:endParaRPr>
          </a:p>
          <a:p>
            <a:pPr marL="0" indent="0">
              <a:buNone/>
            </a:pPr>
            <a:r>
              <a:rPr lang="fi-FI" sz="1800" dirty="0">
                <a:latin typeface="Montserrat" panose="00000500000000000000" pitchFamily="2" charset="0"/>
              </a:rPr>
              <a:t>Paljonko nostamiseen tarvitaan voimaa?</a:t>
            </a:r>
          </a:p>
          <a:p>
            <a:pPr marL="0" indent="0">
              <a:buNone/>
            </a:pPr>
            <a:endParaRPr lang="fi-FI" sz="1800" dirty="0">
              <a:latin typeface="Montserrat" panose="00000500000000000000" pitchFamily="2" charset="0"/>
            </a:endParaRPr>
          </a:p>
          <a:p>
            <a:pPr marL="0" indent="0">
              <a:buNone/>
            </a:pPr>
            <a:r>
              <a:rPr lang="fi-FI" sz="1800" dirty="0">
                <a:latin typeface="Montserrat" panose="00000500000000000000" pitchFamily="2" charset="0"/>
              </a:rPr>
              <a:t>Simulaatioita</a:t>
            </a:r>
          </a:p>
        </p:txBody>
      </p:sp>
      <p:pic>
        <p:nvPicPr>
          <p:cNvPr id="14" name="Kuva 15">
            <a:extLst>
              <a:ext uri="{FF2B5EF4-FFF2-40B4-BE49-F238E27FC236}">
                <a16:creationId xmlns:a16="http://schemas.microsoft.com/office/drawing/2014/main" id="{C5CD397F-CA68-9DF7-9803-954D5FEE7B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2716" y="4976342"/>
            <a:ext cx="590270" cy="469265"/>
          </a:xfrm>
          <a:prstGeom prst="rect">
            <a:avLst/>
          </a:prstGeom>
        </p:spPr>
      </p:pic>
      <p:pic>
        <p:nvPicPr>
          <p:cNvPr id="15" name="Kuva 7">
            <a:extLst>
              <a:ext uri="{FF2B5EF4-FFF2-40B4-BE49-F238E27FC236}">
                <a16:creationId xmlns:a16="http://schemas.microsoft.com/office/drawing/2014/main" id="{CDCACF16-7578-015B-5E80-0A62F266BDA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056" y="4051899"/>
            <a:ext cx="471170" cy="619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9234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3C7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F7ED439-8BD7-40AF-865D-86E094662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400" dirty="0">
                <a:effectLst/>
                <a:latin typeface="Fredoka One" panose="02000000000000000000" pitchFamily="2" charset="0"/>
                <a:ea typeface="Arial" panose="020B0604020202020204" pitchFamily="34" charset="0"/>
                <a:cs typeface="Arial" panose="020B0604020202020204" pitchFamily="34" charset="0"/>
              </a:rPr>
              <a:t>Simulaatioita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AA94B38-5513-47CA-9D21-E02823506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0567"/>
            <a:ext cx="5931310" cy="4176395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i-FI" sz="18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Tasapaino </a:t>
            </a:r>
            <a:r>
              <a:rPr lang="fi-FI" sz="1800" u="sng" dirty="0">
                <a:solidFill>
                  <a:srgbClr val="0563C1"/>
                </a:solidFill>
                <a:effectLst/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https://www.vascak.cz/data/android/physicsatschool/template.php?s=mech_newton3&amp;l=en</a:t>
            </a:r>
            <a:endParaRPr lang="fi-FI" sz="1800" dirty="0">
              <a:effectLst/>
              <a:latin typeface="Montserrat" panose="0000050000000000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8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Milloin kappale kaatuu? </a:t>
            </a:r>
            <a:r>
              <a:rPr lang="fi-FI" sz="1800" u="sng" dirty="0">
                <a:solidFill>
                  <a:srgbClr val="0563C1"/>
                </a:solidFill>
                <a:effectLst/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https://www.vascak.cz/data/android/physicsatschool/template.php?s=mech_stabilita&amp;l=en</a:t>
            </a:r>
            <a:endParaRPr lang="fi-FI" sz="1800" dirty="0">
              <a:effectLst/>
              <a:latin typeface="Montserrat" panose="0000050000000000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i-FI" sz="18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Painovoima </a:t>
            </a:r>
            <a:r>
              <a:rPr lang="fi-FI" sz="1800" u="sng" dirty="0">
                <a:solidFill>
                  <a:srgbClr val="0563C1"/>
                </a:solidFill>
                <a:effectLst/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https://www.vascak.cz/data/android/physicsatschool/template.php?s=mech_newton3&amp;l=en</a:t>
            </a:r>
            <a:endParaRPr lang="fi-FI" sz="1800" dirty="0">
              <a:effectLst/>
              <a:latin typeface="Montserrat" panose="0000050000000000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i-FI" sz="18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Painottomuus </a:t>
            </a:r>
            <a:r>
              <a:rPr lang="fi-FI" sz="1800" u="sng" dirty="0">
                <a:solidFill>
                  <a:srgbClr val="0563C1"/>
                </a:solidFill>
                <a:effectLst/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  <a:hlinkClick r:id="rId4"/>
              </a:rPr>
              <a:t>https://www.vascak.cz/data/android/physicsatschool/template.php?s=gp_newton_zakon&amp;l=en</a:t>
            </a:r>
            <a:endParaRPr lang="fi-FI" sz="1800" dirty="0">
              <a:effectLst/>
              <a:latin typeface="Montserrat" panose="0000050000000000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760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3C7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F7ED439-8BD7-40AF-865D-86E094662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400" dirty="0">
                <a:effectLst/>
                <a:latin typeface="Fredoka One" panose="02000000000000000000" pitchFamily="2" charset="0"/>
                <a:ea typeface="Arial" panose="020B0604020202020204" pitchFamily="34" charset="0"/>
                <a:cs typeface="Arial" panose="020B0604020202020204" pitchFamily="34" charset="0"/>
              </a:rPr>
              <a:t>Voima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AA94B38-5513-47CA-9D21-E02823506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0567"/>
            <a:ext cx="5181600" cy="4176395"/>
          </a:xfrm>
        </p:spPr>
        <p:txBody>
          <a:bodyPr>
            <a:normAutofit/>
          </a:bodyPr>
          <a:lstStyle/>
          <a:p>
            <a:r>
              <a:rPr lang="fi-FI" sz="1800" dirty="0">
                <a:latin typeface="Montserrat" panose="00000500000000000000" pitchFamily="2" charset="0"/>
              </a:rPr>
              <a:t>Missä tilanteissa tarvitaan voimaa?</a:t>
            </a:r>
          </a:p>
        </p:txBody>
      </p:sp>
      <p:pic>
        <p:nvPicPr>
          <p:cNvPr id="1026" name="Picture 2" descr="人を押す男の子のイラスト">
            <a:extLst>
              <a:ext uri="{FF2B5EF4-FFF2-40B4-BE49-F238E27FC236}">
                <a16:creationId xmlns:a16="http://schemas.microsoft.com/office/drawing/2014/main" id="{AEAB32C2-BDEF-5432-6F32-2A900159A8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704975"/>
            <a:ext cx="3810000" cy="3448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336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3C7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F7ED439-8BD7-40AF-865D-86E094662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400" dirty="0">
                <a:effectLst/>
                <a:latin typeface="Fredoka One" panose="02000000000000000000" pitchFamily="2" charset="0"/>
                <a:ea typeface="Arial" panose="020B0604020202020204" pitchFamily="34" charset="0"/>
                <a:cs typeface="Arial" panose="020B0604020202020204" pitchFamily="34" charset="0"/>
              </a:rPr>
              <a:t>Voima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AA94B38-5513-47CA-9D21-E02823506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0567"/>
            <a:ext cx="5931310" cy="4176395"/>
          </a:xfrm>
        </p:spPr>
        <p:txBody>
          <a:bodyPr>
            <a:normAutofit/>
          </a:bodyPr>
          <a:lstStyle/>
          <a:p>
            <a:r>
              <a:rPr lang="fi-FI" sz="1800" dirty="0">
                <a:latin typeface="Montserrat" panose="00000500000000000000" pitchFamily="2" charset="0"/>
              </a:rPr>
              <a:t>Missä tilanteissa tarvitaan voimaa?</a:t>
            </a:r>
          </a:p>
          <a:p>
            <a:r>
              <a:rPr lang="fi-FI" sz="1800" dirty="0">
                <a:latin typeface="Montserrat" panose="00000500000000000000" pitchFamily="2" charset="0"/>
              </a:rPr>
              <a:t>Millaisia vaikutuksia erilaisilla voimilla on?</a:t>
            </a:r>
          </a:p>
        </p:txBody>
      </p:sp>
      <p:pic>
        <p:nvPicPr>
          <p:cNvPr id="1026" name="Picture 2" descr="人を押す男の子のイラスト">
            <a:extLst>
              <a:ext uri="{FF2B5EF4-FFF2-40B4-BE49-F238E27FC236}">
                <a16:creationId xmlns:a16="http://schemas.microsoft.com/office/drawing/2014/main" id="{AEAB32C2-BDEF-5432-6F32-2A900159A8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704975"/>
            <a:ext cx="3810000" cy="3448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922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3C7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F7ED439-8BD7-40AF-865D-86E094662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400" dirty="0">
                <a:effectLst/>
                <a:latin typeface="Fredoka One" panose="02000000000000000000" pitchFamily="2" charset="0"/>
                <a:ea typeface="Arial" panose="020B0604020202020204" pitchFamily="34" charset="0"/>
                <a:cs typeface="Arial" panose="020B0604020202020204" pitchFamily="34" charset="0"/>
              </a:rPr>
              <a:t>Voima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AA94B38-5513-47CA-9D21-E02823506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0567"/>
            <a:ext cx="5931310" cy="4176395"/>
          </a:xfrm>
        </p:spPr>
        <p:txBody>
          <a:bodyPr>
            <a:normAutofit/>
          </a:bodyPr>
          <a:lstStyle/>
          <a:p>
            <a:r>
              <a:rPr lang="fi-FI" sz="1800" dirty="0">
                <a:latin typeface="Montserrat" panose="00000500000000000000" pitchFamily="2" charset="0"/>
              </a:rPr>
              <a:t>Missä tilanteissa tarvitaan voimaa?</a:t>
            </a:r>
          </a:p>
          <a:p>
            <a:r>
              <a:rPr lang="fi-FI" sz="1800" dirty="0">
                <a:latin typeface="Montserrat" panose="00000500000000000000" pitchFamily="2" charset="0"/>
              </a:rPr>
              <a:t>Millaisia vaikutuksia erilaisilla voimilla on?</a:t>
            </a:r>
          </a:p>
          <a:p>
            <a:r>
              <a:rPr lang="fi-FI" sz="1800" dirty="0">
                <a:latin typeface="Montserrat" panose="00000500000000000000" pitchFamily="2" charset="0"/>
              </a:rPr>
              <a:t>Missä arjen tilanteissa voima saa aikaan liikettä?</a:t>
            </a:r>
          </a:p>
        </p:txBody>
      </p:sp>
      <p:pic>
        <p:nvPicPr>
          <p:cNvPr id="1026" name="Picture 2" descr="人を押す男の子のイラスト">
            <a:extLst>
              <a:ext uri="{FF2B5EF4-FFF2-40B4-BE49-F238E27FC236}">
                <a16:creationId xmlns:a16="http://schemas.microsoft.com/office/drawing/2014/main" id="{AEAB32C2-BDEF-5432-6F32-2A900159A8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704975"/>
            <a:ext cx="3810000" cy="3448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2365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3C7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F7ED439-8BD7-40AF-865D-86E094662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400" dirty="0">
                <a:effectLst/>
                <a:latin typeface="Fredoka One" panose="02000000000000000000" pitchFamily="2" charset="0"/>
                <a:ea typeface="Arial" panose="020B0604020202020204" pitchFamily="34" charset="0"/>
                <a:cs typeface="Arial" panose="020B0604020202020204" pitchFamily="34" charset="0"/>
              </a:rPr>
              <a:t>Voima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AA94B38-5513-47CA-9D21-E02823506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0567"/>
            <a:ext cx="5931310" cy="4176395"/>
          </a:xfrm>
        </p:spPr>
        <p:txBody>
          <a:bodyPr>
            <a:normAutofit/>
          </a:bodyPr>
          <a:lstStyle/>
          <a:p>
            <a:r>
              <a:rPr lang="fi-FI" sz="1800" dirty="0">
                <a:latin typeface="Montserrat" panose="00000500000000000000" pitchFamily="2" charset="0"/>
              </a:rPr>
              <a:t>Missä tilanteissa tarvitaan voimaa?</a:t>
            </a:r>
          </a:p>
          <a:p>
            <a:r>
              <a:rPr lang="fi-FI" sz="1800" dirty="0">
                <a:latin typeface="Montserrat" panose="00000500000000000000" pitchFamily="2" charset="0"/>
              </a:rPr>
              <a:t>Millaisia vaikutuksia erilaisilla voimilla on?</a:t>
            </a:r>
          </a:p>
          <a:p>
            <a:r>
              <a:rPr lang="fi-FI" sz="1800" dirty="0">
                <a:latin typeface="Montserrat" panose="00000500000000000000" pitchFamily="2" charset="0"/>
              </a:rPr>
              <a:t>Missä arjen tilanteissa voima saa aikaan liikettä?</a:t>
            </a:r>
          </a:p>
          <a:p>
            <a:r>
              <a:rPr lang="fi-FI" sz="1800" dirty="0">
                <a:latin typeface="Montserrat" panose="00000500000000000000" pitchFamily="2" charset="0"/>
              </a:rPr>
              <a:t>Missä tilanteissa voima pysäyttää liikkeen?</a:t>
            </a:r>
          </a:p>
        </p:txBody>
      </p:sp>
      <p:pic>
        <p:nvPicPr>
          <p:cNvPr id="1026" name="Picture 2" descr="人を押す男の子のイラスト">
            <a:extLst>
              <a:ext uri="{FF2B5EF4-FFF2-40B4-BE49-F238E27FC236}">
                <a16:creationId xmlns:a16="http://schemas.microsoft.com/office/drawing/2014/main" id="{AEAB32C2-BDEF-5432-6F32-2A900159A8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704975"/>
            <a:ext cx="3810000" cy="3448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6556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3C7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F7ED439-8BD7-40AF-865D-86E094662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400" dirty="0">
                <a:effectLst/>
                <a:latin typeface="Fredoka One" panose="02000000000000000000" pitchFamily="2" charset="0"/>
                <a:ea typeface="Arial" panose="020B0604020202020204" pitchFamily="34" charset="0"/>
                <a:cs typeface="Arial" panose="020B0604020202020204" pitchFamily="34" charset="0"/>
              </a:rPr>
              <a:t>Voima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AA94B38-5513-47CA-9D21-E02823506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0567"/>
            <a:ext cx="5931310" cy="4176395"/>
          </a:xfrm>
        </p:spPr>
        <p:txBody>
          <a:bodyPr>
            <a:normAutofit/>
          </a:bodyPr>
          <a:lstStyle/>
          <a:p>
            <a:r>
              <a:rPr lang="fi-FI" sz="1800" dirty="0">
                <a:latin typeface="Montserrat" panose="00000500000000000000" pitchFamily="2" charset="0"/>
              </a:rPr>
              <a:t>Missä tilanteissa tarvitaan voimaa?</a:t>
            </a:r>
          </a:p>
          <a:p>
            <a:r>
              <a:rPr lang="fi-FI" sz="1800" dirty="0">
                <a:latin typeface="Montserrat" panose="00000500000000000000" pitchFamily="2" charset="0"/>
              </a:rPr>
              <a:t>Millaisia vaikutuksia erilaisilla voimilla on?</a:t>
            </a:r>
          </a:p>
          <a:p>
            <a:r>
              <a:rPr lang="fi-FI" sz="1800" dirty="0">
                <a:latin typeface="Montserrat" panose="00000500000000000000" pitchFamily="2" charset="0"/>
              </a:rPr>
              <a:t>Missä arjen tilanteissa voima saa aikaan liikettä?</a:t>
            </a:r>
          </a:p>
          <a:p>
            <a:r>
              <a:rPr lang="fi-FI" sz="1800" dirty="0">
                <a:latin typeface="Montserrat" panose="00000500000000000000" pitchFamily="2" charset="0"/>
              </a:rPr>
              <a:t>Missä tilanteissa voima pysäyttää liikkeen?</a:t>
            </a:r>
          </a:p>
          <a:p>
            <a:r>
              <a:rPr lang="fi-FI" sz="1800" dirty="0">
                <a:latin typeface="Montserrat" panose="00000500000000000000" pitchFamily="2" charset="0"/>
              </a:rPr>
              <a:t>Milloin voima aiheuttaa kappaleen muodon muutoksen?</a:t>
            </a:r>
          </a:p>
        </p:txBody>
      </p:sp>
      <p:pic>
        <p:nvPicPr>
          <p:cNvPr id="1026" name="Picture 2" descr="人を押す男の子のイラスト">
            <a:extLst>
              <a:ext uri="{FF2B5EF4-FFF2-40B4-BE49-F238E27FC236}">
                <a16:creationId xmlns:a16="http://schemas.microsoft.com/office/drawing/2014/main" id="{AEAB32C2-BDEF-5432-6F32-2A900159A8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704975"/>
            <a:ext cx="3810000" cy="3448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3548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3C7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F7ED439-8BD7-40AF-865D-86E094662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400" dirty="0">
                <a:effectLst/>
                <a:latin typeface="Fredoka One" panose="02000000000000000000" pitchFamily="2" charset="0"/>
                <a:ea typeface="Arial" panose="020B0604020202020204" pitchFamily="34" charset="0"/>
                <a:cs typeface="Arial" panose="020B0604020202020204" pitchFamily="34" charset="0"/>
              </a:rPr>
              <a:t>Voima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AA94B38-5513-47CA-9D21-E02823506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0567"/>
            <a:ext cx="5931310" cy="4176395"/>
          </a:xfrm>
        </p:spPr>
        <p:txBody>
          <a:bodyPr>
            <a:normAutofit/>
          </a:bodyPr>
          <a:lstStyle/>
          <a:p>
            <a:r>
              <a:rPr lang="fi-FI" sz="1800" dirty="0">
                <a:latin typeface="Montserrat" panose="00000500000000000000" pitchFamily="2" charset="0"/>
              </a:rPr>
              <a:t>Missä tilanteissa tarvitaan voimaa?</a:t>
            </a:r>
          </a:p>
          <a:p>
            <a:r>
              <a:rPr lang="fi-FI" sz="1800" dirty="0">
                <a:latin typeface="Montserrat" panose="00000500000000000000" pitchFamily="2" charset="0"/>
              </a:rPr>
              <a:t>Millaisia vaikutuksia erilaisilla voimilla on?</a:t>
            </a:r>
          </a:p>
          <a:p>
            <a:r>
              <a:rPr lang="fi-FI" sz="1800" dirty="0">
                <a:latin typeface="Montserrat" panose="00000500000000000000" pitchFamily="2" charset="0"/>
              </a:rPr>
              <a:t>Missä arjen tilanteissa voima saa aikaan liikettä?</a:t>
            </a:r>
          </a:p>
          <a:p>
            <a:r>
              <a:rPr lang="fi-FI" sz="1800" dirty="0">
                <a:latin typeface="Montserrat" panose="00000500000000000000" pitchFamily="2" charset="0"/>
              </a:rPr>
              <a:t>Missä tilanteissa voima pysäyttää liikkeen?</a:t>
            </a:r>
          </a:p>
          <a:p>
            <a:r>
              <a:rPr lang="fi-FI" sz="1800" dirty="0">
                <a:latin typeface="Montserrat" panose="00000500000000000000" pitchFamily="2" charset="0"/>
              </a:rPr>
              <a:t>Milloin voima aiheuttaa kappaleen muodon muutoksen?</a:t>
            </a:r>
          </a:p>
          <a:p>
            <a:r>
              <a:rPr lang="fi-FI" sz="1800" dirty="0">
                <a:latin typeface="Montserrat" panose="00000500000000000000" pitchFamily="2" charset="0"/>
              </a:rPr>
              <a:t>Tiedätkö, mikä on voiman yksikkö?</a:t>
            </a:r>
          </a:p>
        </p:txBody>
      </p:sp>
      <p:pic>
        <p:nvPicPr>
          <p:cNvPr id="1026" name="Picture 2" descr="人を押す男の子のイラスト">
            <a:extLst>
              <a:ext uri="{FF2B5EF4-FFF2-40B4-BE49-F238E27FC236}">
                <a16:creationId xmlns:a16="http://schemas.microsoft.com/office/drawing/2014/main" id="{AEAB32C2-BDEF-5432-6F32-2A900159A8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704975"/>
            <a:ext cx="3810000" cy="3448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9366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3C7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F7ED439-8BD7-40AF-865D-86E094662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400" dirty="0">
                <a:effectLst/>
                <a:latin typeface="Fredoka One" panose="02000000000000000000" pitchFamily="2" charset="0"/>
                <a:ea typeface="Arial" panose="020B0604020202020204" pitchFamily="34" charset="0"/>
                <a:cs typeface="Arial" panose="020B0604020202020204" pitchFamily="34" charset="0"/>
              </a:rPr>
              <a:t>Voiman yksikkö on </a:t>
            </a:r>
            <a:r>
              <a:rPr lang="fi-FI" sz="4400" dirty="0" err="1">
                <a:effectLst/>
                <a:latin typeface="Fredoka One" panose="02000000000000000000" pitchFamily="2" charset="0"/>
                <a:ea typeface="Arial" panose="020B0604020202020204" pitchFamily="34" charset="0"/>
                <a:cs typeface="Arial" panose="020B0604020202020204" pitchFamily="34" charset="0"/>
              </a:rPr>
              <a:t>newton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AA94B38-5513-47CA-9D21-E02823506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0567"/>
            <a:ext cx="5931310" cy="4176395"/>
          </a:xfrm>
        </p:spPr>
        <p:txBody>
          <a:bodyPr>
            <a:normAutofit/>
          </a:bodyPr>
          <a:lstStyle/>
          <a:p>
            <a:r>
              <a:rPr lang="fi-FI" sz="1800" dirty="0" err="1">
                <a:latin typeface="Montserrat" panose="00000500000000000000" pitchFamily="2" charset="0"/>
              </a:rPr>
              <a:t>newton</a:t>
            </a:r>
            <a:r>
              <a:rPr lang="fi-FI" sz="1800" dirty="0">
                <a:latin typeface="Montserrat" panose="00000500000000000000" pitchFamily="2" charset="0"/>
              </a:rPr>
              <a:t>, Lyhenne N</a:t>
            </a:r>
          </a:p>
          <a:p>
            <a:r>
              <a:rPr lang="fi-FI" sz="1800" dirty="0">
                <a:latin typeface="Montserrat" panose="00000500000000000000" pitchFamily="2" charset="0"/>
              </a:rPr>
              <a:t>Yksikkö on saanut nimensä vuorovaikutuksia tutkineen fyysikon Isaac Newtonin mukaan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0B42BEAF-DF9C-DD7A-5121-E434A59820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6886" y="2000567"/>
            <a:ext cx="3090727" cy="4305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18515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3C7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F7ED439-8BD7-40AF-865D-86E094662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4400" dirty="0">
                <a:effectLst/>
                <a:latin typeface="Fredoka One" panose="02000000000000000000" pitchFamily="2" charset="0"/>
                <a:ea typeface="Arial" panose="020B0604020202020204" pitchFamily="34" charset="0"/>
                <a:cs typeface="Arial" panose="020B0604020202020204" pitchFamily="34" charset="0"/>
              </a:rPr>
              <a:t>Totta vai tarua?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AA94B38-5513-47CA-9D21-E02823506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0567"/>
            <a:ext cx="5931310" cy="4176395"/>
          </a:xfrm>
        </p:spPr>
        <p:txBody>
          <a:bodyPr>
            <a:normAutofit/>
          </a:bodyPr>
          <a:lstStyle/>
          <a:p>
            <a:r>
              <a:rPr lang="fi-FI" sz="1800" dirty="0">
                <a:latin typeface="Montserrat" panose="00000500000000000000" pitchFamily="2" charset="0"/>
              </a:rPr>
              <a:t>Jos iso ja pieni esine törmäävät, isommalla esineellä on enemmän voimaa.</a:t>
            </a:r>
          </a:p>
        </p:txBody>
      </p:sp>
    </p:spTree>
    <p:extLst>
      <p:ext uri="{BB962C8B-B14F-4D97-AF65-F5344CB8AC3E}">
        <p14:creationId xmlns:p14="http://schemas.microsoft.com/office/powerpoint/2010/main" val="1390327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444</Words>
  <Application>Microsoft Office PowerPoint</Application>
  <PresentationFormat>Widescreen</PresentationFormat>
  <Paragraphs>66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Fredoka One</vt:lpstr>
      <vt:lpstr>Montserrat</vt:lpstr>
      <vt:lpstr>Rowdies</vt:lpstr>
      <vt:lpstr>Office-teema</vt:lpstr>
      <vt:lpstr>Voima</vt:lpstr>
      <vt:lpstr>Voima</vt:lpstr>
      <vt:lpstr>Voima</vt:lpstr>
      <vt:lpstr>Voima</vt:lpstr>
      <vt:lpstr>Voima</vt:lpstr>
      <vt:lpstr>Voima</vt:lpstr>
      <vt:lpstr>Voima</vt:lpstr>
      <vt:lpstr>Voiman yksikkö on newton</vt:lpstr>
      <vt:lpstr>Totta vai tarua?</vt:lpstr>
      <vt:lpstr>Totta vai tarua?</vt:lpstr>
      <vt:lpstr>Totta vai tarua?</vt:lpstr>
      <vt:lpstr>Totta vai tarua?</vt:lpstr>
      <vt:lpstr>Tehtäviä ja tutkimuksia</vt:lpstr>
      <vt:lpstr>Simulaatioita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Liikettä on monenlaista</dc:title>
  <dc:creator>Palkat MAOL/MFKA</dc:creator>
  <cp:lastModifiedBy>Aino Haavisto</cp:lastModifiedBy>
  <cp:revision>13</cp:revision>
  <dcterms:created xsi:type="dcterms:W3CDTF">2022-02-10T07:01:07Z</dcterms:created>
  <dcterms:modified xsi:type="dcterms:W3CDTF">2022-06-15T11:50:09Z</dcterms:modified>
</cp:coreProperties>
</file>