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9"/>
    <p:restoredTop sz="95687"/>
  </p:normalViewPr>
  <p:slideViewPr>
    <p:cSldViewPr snapToGrid="0" snapToObjects="1">
      <p:cViewPr varScale="1">
        <p:scale>
          <a:sx n="114" d="100"/>
          <a:sy n="114" d="100"/>
        </p:scale>
        <p:origin x="1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uri kulma näkymä viivaimet mukaan valkoinen tausta">
            <a:extLst>
              <a:ext uri="{FF2B5EF4-FFF2-40B4-BE49-F238E27FC236}">
                <a16:creationId xmlns:a16="http://schemas.microsoft.com/office/drawing/2014/main" id="{E4A12198-322F-063B-6AEA-A2E1D8529B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0821553-2792-085B-95F5-7065E7DA1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>
            <a:normAutofit/>
          </a:bodyPr>
          <a:lstStyle/>
          <a:p>
            <a:r>
              <a:rPr lang="fi-FI" sz="4400"/>
              <a:t>Digitaaliset välineet matematiikan opetuksen tukena</a:t>
            </a:r>
            <a:br>
              <a:rPr lang="fi-FI" sz="4400"/>
            </a:br>
            <a:endParaRPr lang="fi-FI" sz="440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1A60178-C162-4A91-7762-C104169AD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/>
          <a:p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Päivi Portaankorva-Koivisto</a:t>
            </a:r>
          </a:p>
          <a:p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Helsingin yliopisto</a:t>
            </a:r>
          </a:p>
        </p:txBody>
      </p:sp>
    </p:spTree>
    <p:extLst>
      <p:ext uri="{BB962C8B-B14F-4D97-AF65-F5344CB8AC3E}">
        <p14:creationId xmlns:p14="http://schemas.microsoft.com/office/powerpoint/2010/main" val="2956780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A4599A-5E17-1B70-8DF8-2360B969A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Teknologian käyttö opiskelun tukena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69890FC-D7FD-4D8B-8B04-DB4856F28EB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 err="1"/>
              <a:t>Monimuotoistaa</a:t>
            </a:r>
            <a:r>
              <a:rPr lang="fi-FI" dirty="0"/>
              <a:t> ja rikastaa opetusta</a:t>
            </a:r>
          </a:p>
          <a:p>
            <a:r>
              <a:rPr lang="fi-FI" dirty="0"/>
              <a:t>Tuottaa Uusia opetusmenetelmiä ja oppimisen seurannan työkaluja</a:t>
            </a:r>
          </a:p>
          <a:p>
            <a:r>
              <a:rPr lang="fi-FI" dirty="0"/>
              <a:t>Motivoi, lisää sitoutumista ja vuorovaikutusta</a:t>
            </a:r>
          </a:p>
          <a:p>
            <a:r>
              <a:rPr lang="fi-FI" dirty="0"/>
              <a:t>Sisältöosaaminen kehittyi (mekaaninen harjoittelu/käsitteellinen ymmärtäminen)</a:t>
            </a:r>
          </a:p>
          <a:p>
            <a:r>
              <a:rPr lang="fi-FI" dirty="0"/>
              <a:t>Kriittinen ajattelu, luovuus, kommunikaatiotaidot kehittyivät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1DC9C9A-4D9B-9BE1-3CBF-1FF5FA15623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Teknologia liitetään viihtymiseen, somen käyttöön ja peleihin</a:t>
            </a:r>
          </a:p>
          <a:p>
            <a:r>
              <a:rPr lang="fi-FI" dirty="0"/>
              <a:t>Tehtäviin käytetty aika vähenee</a:t>
            </a:r>
          </a:p>
          <a:p>
            <a:r>
              <a:rPr lang="fi-FI" dirty="0"/>
              <a:t>Keskustelut eivät liity koulutehtäviin</a:t>
            </a:r>
          </a:p>
          <a:p>
            <a:r>
              <a:rPr lang="fi-FI" dirty="0"/>
              <a:t>Tekniset haasteet ja puutteelliset teknologiataidot</a:t>
            </a:r>
          </a:p>
          <a:p>
            <a:r>
              <a:rPr lang="fi-FI" dirty="0"/>
              <a:t>Lisää Fyysisiä vaivoja (päänsärky ja niskan ja hartiaseudun vaivoja)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BB4ABC1-387F-5E35-5D3C-F4AA48E3D08B}"/>
              </a:ext>
            </a:extLst>
          </p:cNvPr>
          <p:cNvSpPr txBox="1"/>
          <p:nvPr/>
        </p:nvSpPr>
        <p:spPr>
          <a:xfrm>
            <a:off x="0" y="5913663"/>
            <a:ext cx="12192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Harju , V , Koskinen , A &amp; Pehkonen , L 2019 , ' An </a:t>
            </a:r>
            <a:r>
              <a:rPr lang="fi-FI" dirty="0" err="1"/>
              <a:t>exploration</a:t>
            </a:r>
            <a:r>
              <a:rPr lang="fi-FI" dirty="0"/>
              <a:t> of </a:t>
            </a:r>
            <a:r>
              <a:rPr lang="fi-FI" dirty="0" err="1"/>
              <a:t>longitudinal</a:t>
            </a:r>
            <a:r>
              <a:rPr lang="fi-FI" dirty="0"/>
              <a:t> </a:t>
            </a:r>
            <a:r>
              <a:rPr lang="fi-FI" dirty="0" err="1"/>
              <a:t>studies</a:t>
            </a:r>
            <a:r>
              <a:rPr lang="fi-FI" dirty="0"/>
              <a:t> of</a:t>
            </a:r>
          </a:p>
          <a:p>
            <a:r>
              <a:rPr lang="fi-FI" dirty="0" err="1"/>
              <a:t>digital</a:t>
            </a:r>
            <a:r>
              <a:rPr lang="fi-FI" dirty="0"/>
              <a:t> </a:t>
            </a:r>
            <a:r>
              <a:rPr lang="fi-FI" dirty="0" err="1"/>
              <a:t>learning</a:t>
            </a:r>
            <a:r>
              <a:rPr lang="fi-FI" dirty="0"/>
              <a:t> ' , </a:t>
            </a:r>
            <a:r>
              <a:rPr lang="fi-FI" dirty="0" err="1"/>
              <a:t>Educational</a:t>
            </a:r>
            <a:r>
              <a:rPr lang="fi-FI" dirty="0"/>
              <a:t> </a:t>
            </a:r>
            <a:r>
              <a:rPr lang="fi-FI" dirty="0" err="1"/>
              <a:t>Research</a:t>
            </a:r>
            <a:r>
              <a:rPr lang="fi-FI" dirty="0"/>
              <a:t> , vol. 61 , no. 4 , </a:t>
            </a:r>
            <a:r>
              <a:rPr lang="fi-FI" dirty="0" err="1"/>
              <a:t>pp</a:t>
            </a:r>
            <a:r>
              <a:rPr lang="fi-FI" dirty="0"/>
              <a:t>. 388-407 . 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doi.org</a:t>
            </a:r>
            <a:r>
              <a:rPr lang="fi-FI" dirty="0"/>
              <a:t>/10.1080/00131881.2019.1660586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19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BCB5F7EB-FFF8-6E4E-5980-9A6F79631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Opetuksessa käytettäviä teknologisia välineitä on runsaasti: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B01E4AE6-F95E-D896-48CA-68333596422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Työvälineohjelmat</a:t>
            </a:r>
          </a:p>
          <a:p>
            <a:r>
              <a:rPr lang="fi-FI" dirty="0"/>
              <a:t>Oppimisalustat</a:t>
            </a:r>
          </a:p>
          <a:p>
            <a:r>
              <a:rPr lang="fi-FI" dirty="0"/>
              <a:t>arviointia tukevat työkalut</a:t>
            </a:r>
          </a:p>
          <a:p>
            <a:r>
              <a:rPr lang="fi-FI" dirty="0"/>
              <a:t>työkirjatyyppiset työkalut</a:t>
            </a:r>
          </a:p>
          <a:p>
            <a:r>
              <a:rPr lang="fi-FI" dirty="0"/>
              <a:t>digitaaliset oppimateriaalit</a:t>
            </a:r>
          </a:p>
          <a:p>
            <a:r>
              <a:rPr lang="fi-FI" dirty="0"/>
              <a:t>sosiaalinen media</a:t>
            </a:r>
          </a:p>
          <a:p>
            <a:r>
              <a:rPr lang="fi-FI" dirty="0"/>
              <a:t>tiedonhaun välineet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582105C-9FA3-F8B4-0D57-3CDF754DE8A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872391"/>
          </a:xfrm>
        </p:spPr>
        <p:txBody>
          <a:bodyPr>
            <a:noAutofit/>
          </a:bodyPr>
          <a:lstStyle/>
          <a:p>
            <a:r>
              <a:rPr lang="fi-FI" dirty="0"/>
              <a:t>teknologiaan pohjautuvat kognitiiviset työkalut</a:t>
            </a:r>
          </a:p>
          <a:p>
            <a:r>
              <a:rPr lang="fi-FI" dirty="0"/>
              <a:t>informaation visualisoinnin työkalut</a:t>
            </a:r>
          </a:p>
          <a:p>
            <a:r>
              <a:rPr lang="fi-FI" dirty="0"/>
              <a:t>Simulaatiot</a:t>
            </a:r>
          </a:p>
          <a:p>
            <a:r>
              <a:rPr lang="fi-FI" dirty="0"/>
              <a:t>Opetusohjelmat</a:t>
            </a:r>
          </a:p>
          <a:p>
            <a:r>
              <a:rPr lang="fi-FI" dirty="0"/>
              <a:t>Pelit</a:t>
            </a:r>
          </a:p>
          <a:p>
            <a:r>
              <a:rPr lang="fi-FI" dirty="0"/>
              <a:t>3D-mallinnukset</a:t>
            </a:r>
          </a:p>
          <a:p>
            <a:r>
              <a:rPr lang="fi-FI" dirty="0"/>
              <a:t>robotit </a:t>
            </a:r>
          </a:p>
        </p:txBody>
      </p:sp>
    </p:spTree>
    <p:extLst>
      <p:ext uri="{BB962C8B-B14F-4D97-AF65-F5344CB8AC3E}">
        <p14:creationId xmlns:p14="http://schemas.microsoft.com/office/powerpoint/2010/main" val="68220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3C8C1C3-96E9-714E-88D5-0B82BE72F8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784" y="0"/>
            <a:ext cx="9518431" cy="685800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1FA919A2-0AA4-70CF-DAF4-0BE19565213B}"/>
              </a:ext>
            </a:extLst>
          </p:cNvPr>
          <p:cNvSpPr txBox="1"/>
          <p:nvPr/>
        </p:nvSpPr>
        <p:spPr>
          <a:xfrm>
            <a:off x="657225" y="157162"/>
            <a:ext cx="3795783" cy="369332"/>
          </a:xfrm>
          <a:prstGeom prst="rect">
            <a:avLst/>
          </a:prstGeom>
          <a:solidFill>
            <a:srgbClr val="DAE7E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blogs.helsinki.fi</a:t>
            </a:r>
            <a:r>
              <a:rPr lang="fi-FI" dirty="0"/>
              <a:t>/toteemi-hanke/</a:t>
            </a:r>
          </a:p>
        </p:txBody>
      </p:sp>
    </p:spTree>
    <p:extLst>
      <p:ext uri="{BB962C8B-B14F-4D97-AF65-F5344CB8AC3E}">
        <p14:creationId xmlns:p14="http://schemas.microsoft.com/office/powerpoint/2010/main" val="2597228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B3E2C04D-2EE7-2B03-80E2-7A74053F0A65}"/>
              </a:ext>
            </a:extLst>
          </p:cNvPr>
          <p:cNvSpPr/>
          <p:nvPr/>
        </p:nvSpPr>
        <p:spPr>
          <a:xfrm>
            <a:off x="4474051" y="500381"/>
            <a:ext cx="3243897" cy="1413192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Valmistautuminen opetukseen</a:t>
            </a:r>
            <a:endParaRPr kumimoji="0" lang="fi-FI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B779CDEC-53D7-47F9-3C7C-2A4B499AE9EA}"/>
              </a:ext>
            </a:extLst>
          </p:cNvPr>
          <p:cNvSpPr/>
          <p:nvPr/>
        </p:nvSpPr>
        <p:spPr>
          <a:xfrm>
            <a:off x="4474051" y="2015808"/>
            <a:ext cx="3243897" cy="1413192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Ennakkokäsitysten kartoitus</a:t>
            </a: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A37353C-9F25-70A9-14C4-6C50399CEBC3}"/>
              </a:ext>
            </a:extLst>
          </p:cNvPr>
          <p:cNvSpPr/>
          <p:nvPr/>
        </p:nvSpPr>
        <p:spPr>
          <a:xfrm>
            <a:off x="4474050" y="3531235"/>
            <a:ext cx="3243897" cy="1413192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Työskentely oppitunnilla</a:t>
            </a:r>
            <a:endParaRPr kumimoji="0" lang="fi-FI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200CBD62-3F3E-A3FA-8534-54FC2ABC4BA5}"/>
              </a:ext>
            </a:extLst>
          </p:cNvPr>
          <p:cNvSpPr/>
          <p:nvPr/>
        </p:nvSpPr>
        <p:spPr>
          <a:xfrm>
            <a:off x="4474049" y="5046662"/>
            <a:ext cx="3243897" cy="1413192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Opitun kartoitus ja arviointi</a:t>
            </a:r>
            <a:endParaRPr kumimoji="0" lang="fi-FI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Kuvatekstisuorakulmio 9">
            <a:extLst>
              <a:ext uri="{FF2B5EF4-FFF2-40B4-BE49-F238E27FC236}">
                <a16:creationId xmlns:a16="http://schemas.microsoft.com/office/drawing/2014/main" id="{F8FEF157-75F1-5D0F-BF08-DB62F36C86D3}"/>
              </a:ext>
            </a:extLst>
          </p:cNvPr>
          <p:cNvSpPr/>
          <p:nvPr/>
        </p:nvSpPr>
        <p:spPr>
          <a:xfrm>
            <a:off x="700088" y="500381"/>
            <a:ext cx="3100387" cy="1256348"/>
          </a:xfrm>
          <a:prstGeom prst="wedgeRectCallout">
            <a:avLst>
              <a:gd name="adj1" fmla="val 72816"/>
              <a:gd name="adj2" fmla="val 21324"/>
            </a:avLst>
          </a:prstGeom>
          <a:solidFill>
            <a:srgbClr val="DAE7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kern="0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Ota taidekuva, jossa on</a:t>
            </a:r>
          </a:p>
          <a:p>
            <a:r>
              <a:rPr lang="fi-FI" kern="0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a) yhdensuuntaisia suoria</a:t>
            </a:r>
          </a:p>
          <a:p>
            <a:r>
              <a:rPr lang="fi-FI" kern="0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b) teräviä kulmia. </a:t>
            </a:r>
          </a:p>
        </p:txBody>
      </p:sp>
      <p:sp>
        <p:nvSpPr>
          <p:cNvPr id="11" name="Kuvatekstisuorakulmio 10">
            <a:extLst>
              <a:ext uri="{FF2B5EF4-FFF2-40B4-BE49-F238E27FC236}">
                <a16:creationId xmlns:a16="http://schemas.microsoft.com/office/drawing/2014/main" id="{B3A8F6AA-1320-B719-41B6-6D89681883E3}"/>
              </a:ext>
            </a:extLst>
          </p:cNvPr>
          <p:cNvSpPr/>
          <p:nvPr/>
        </p:nvSpPr>
        <p:spPr>
          <a:xfrm>
            <a:off x="8391525" y="500381"/>
            <a:ext cx="3100387" cy="1256348"/>
          </a:xfrm>
          <a:prstGeom prst="wedgeRectCallout">
            <a:avLst>
              <a:gd name="adj1" fmla="val -72346"/>
              <a:gd name="adj2" fmla="val 21324"/>
            </a:avLst>
          </a:prstGeom>
          <a:solidFill>
            <a:srgbClr val="DAE7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kern="0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Tutki </a:t>
            </a:r>
            <a:r>
              <a:rPr lang="fi-FI" kern="0" dirty="0" err="1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GeoGebran</a:t>
            </a:r>
            <a:r>
              <a:rPr lang="fi-FI" kern="0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 avulla, kasvaako kuvion pinta-ala aina, kun kuvion piirikin kasvaa.</a:t>
            </a:r>
          </a:p>
        </p:txBody>
      </p:sp>
      <p:sp>
        <p:nvSpPr>
          <p:cNvPr id="12" name="Kuvatekstisuorakulmio 11">
            <a:extLst>
              <a:ext uri="{FF2B5EF4-FFF2-40B4-BE49-F238E27FC236}">
                <a16:creationId xmlns:a16="http://schemas.microsoft.com/office/drawing/2014/main" id="{7FA66569-69A4-B87F-6782-DFCE622814C4}"/>
              </a:ext>
            </a:extLst>
          </p:cNvPr>
          <p:cNvSpPr/>
          <p:nvPr/>
        </p:nvSpPr>
        <p:spPr>
          <a:xfrm>
            <a:off x="700088" y="2015808"/>
            <a:ext cx="3100387" cy="1256348"/>
          </a:xfrm>
          <a:prstGeom prst="wedgeRectCallout">
            <a:avLst>
              <a:gd name="adj1" fmla="val 74198"/>
              <a:gd name="adj2" fmla="val 21324"/>
            </a:avLst>
          </a:prstGeom>
          <a:solidFill>
            <a:srgbClr val="DAE7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kern="0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Tehdään sanapilvi, mitä käsitteitä muistatte tasogeometriasta.</a:t>
            </a:r>
          </a:p>
        </p:txBody>
      </p:sp>
      <p:sp>
        <p:nvSpPr>
          <p:cNvPr id="13" name="Kuvatekstisuorakulmio 12">
            <a:extLst>
              <a:ext uri="{FF2B5EF4-FFF2-40B4-BE49-F238E27FC236}">
                <a16:creationId xmlns:a16="http://schemas.microsoft.com/office/drawing/2014/main" id="{B51C1079-E10F-88CB-9409-B694E1A01349}"/>
              </a:ext>
            </a:extLst>
          </p:cNvPr>
          <p:cNvSpPr/>
          <p:nvPr/>
        </p:nvSpPr>
        <p:spPr>
          <a:xfrm>
            <a:off x="8391525" y="2015808"/>
            <a:ext cx="3100387" cy="1256348"/>
          </a:xfrm>
          <a:prstGeom prst="wedgeRectCallout">
            <a:avLst>
              <a:gd name="adj1" fmla="val -72346"/>
              <a:gd name="adj2" fmla="val 21324"/>
            </a:avLst>
          </a:prstGeom>
          <a:solidFill>
            <a:srgbClr val="DAE7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kern="0" dirty="0" err="1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Kahoot</a:t>
            </a:r>
            <a:r>
              <a:rPr lang="fi-FI" kern="0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-visa testaa viime geometrian kurssin asioita, vieläkö muistatte.</a:t>
            </a:r>
            <a:r>
              <a:rPr lang="fi-FI" dirty="0"/>
              <a:t> </a:t>
            </a:r>
            <a:endParaRPr lang="fi-FI" kern="0" dirty="0">
              <a:solidFill>
                <a:srgbClr val="000000"/>
              </a:solidFill>
              <a:latin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14" name="Kuvatekstisuorakulmio 13">
            <a:extLst>
              <a:ext uri="{FF2B5EF4-FFF2-40B4-BE49-F238E27FC236}">
                <a16:creationId xmlns:a16="http://schemas.microsoft.com/office/drawing/2014/main" id="{E961679C-9C17-767F-C660-0A21C3B05282}"/>
              </a:ext>
            </a:extLst>
          </p:cNvPr>
          <p:cNvSpPr/>
          <p:nvPr/>
        </p:nvSpPr>
        <p:spPr>
          <a:xfrm>
            <a:off x="8391525" y="3531235"/>
            <a:ext cx="3100387" cy="1256348"/>
          </a:xfrm>
          <a:prstGeom prst="wedgeRectCallout">
            <a:avLst>
              <a:gd name="adj1" fmla="val -72346"/>
              <a:gd name="adj2" fmla="val 21324"/>
            </a:avLst>
          </a:prstGeom>
          <a:solidFill>
            <a:srgbClr val="DAE7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kern="0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Muodosta </a:t>
            </a:r>
            <a:r>
              <a:rPr lang="fi-FI" kern="0" dirty="0" err="1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Geolaudalla</a:t>
            </a:r>
            <a:r>
              <a:rPr lang="fi-FI" kern="0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 erilaisia kolmioita, joiden pinta-ala on 12.</a:t>
            </a:r>
          </a:p>
        </p:txBody>
      </p:sp>
      <p:sp>
        <p:nvSpPr>
          <p:cNvPr id="15" name="Kuvatekstisuorakulmio 14">
            <a:extLst>
              <a:ext uri="{FF2B5EF4-FFF2-40B4-BE49-F238E27FC236}">
                <a16:creationId xmlns:a16="http://schemas.microsoft.com/office/drawing/2014/main" id="{0A09F33E-6566-4FD6-A3E1-4B21C9ECADB1}"/>
              </a:ext>
            </a:extLst>
          </p:cNvPr>
          <p:cNvSpPr/>
          <p:nvPr/>
        </p:nvSpPr>
        <p:spPr>
          <a:xfrm>
            <a:off x="8391525" y="5046662"/>
            <a:ext cx="3100387" cy="1256348"/>
          </a:xfrm>
          <a:prstGeom prst="wedgeRectCallout">
            <a:avLst>
              <a:gd name="adj1" fmla="val -72346"/>
              <a:gd name="adj2" fmla="val 21324"/>
            </a:avLst>
          </a:prstGeom>
          <a:solidFill>
            <a:srgbClr val="DAE7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kern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Plickers</a:t>
            </a:r>
            <a:r>
              <a:rPr lang="fi-FI" kern="0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Kuvatekstisuorakulmio 15">
            <a:extLst>
              <a:ext uri="{FF2B5EF4-FFF2-40B4-BE49-F238E27FC236}">
                <a16:creationId xmlns:a16="http://schemas.microsoft.com/office/drawing/2014/main" id="{0B5D84C7-642F-1399-4121-C96B2D781B3B}"/>
              </a:ext>
            </a:extLst>
          </p:cNvPr>
          <p:cNvSpPr/>
          <p:nvPr/>
        </p:nvSpPr>
        <p:spPr>
          <a:xfrm>
            <a:off x="595313" y="3531235"/>
            <a:ext cx="3100387" cy="1256348"/>
          </a:xfrm>
          <a:prstGeom prst="wedgeRectCallout">
            <a:avLst>
              <a:gd name="adj1" fmla="val 74198"/>
              <a:gd name="adj2" fmla="val 21324"/>
            </a:avLst>
          </a:prstGeom>
          <a:solidFill>
            <a:srgbClr val="DAE7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kern="0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Mikä ei kuulu joukkoon?</a:t>
            </a:r>
          </a:p>
        </p:txBody>
      </p:sp>
      <p:sp>
        <p:nvSpPr>
          <p:cNvPr id="17" name="Kuvatekstisuorakulmio 16">
            <a:extLst>
              <a:ext uri="{FF2B5EF4-FFF2-40B4-BE49-F238E27FC236}">
                <a16:creationId xmlns:a16="http://schemas.microsoft.com/office/drawing/2014/main" id="{5D78AE3F-A1FC-67A2-AEA6-62D1EACBC8F9}"/>
              </a:ext>
            </a:extLst>
          </p:cNvPr>
          <p:cNvSpPr/>
          <p:nvPr/>
        </p:nvSpPr>
        <p:spPr>
          <a:xfrm>
            <a:off x="595312" y="5046662"/>
            <a:ext cx="3100387" cy="1256348"/>
          </a:xfrm>
          <a:prstGeom prst="wedgeRectCallout">
            <a:avLst>
              <a:gd name="adj1" fmla="val 74198"/>
              <a:gd name="adj2" fmla="val 21324"/>
            </a:avLst>
          </a:prstGeom>
          <a:solidFill>
            <a:srgbClr val="DAE7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kern="0" dirty="0" err="1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Quizizz</a:t>
            </a:r>
            <a:r>
              <a:rPr lang="fi-FI" kern="0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F5FAC5-D0E3-DCC4-6BC9-2818832AC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7337" y="250197"/>
            <a:ext cx="1977317" cy="263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046ACBE-D2CA-F6C0-DE35-0A154A1A75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474" y="1687422"/>
            <a:ext cx="4491044" cy="2398394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AA28B74-86C6-7BCC-2DA7-4D6DBFA49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5326" y="2927997"/>
            <a:ext cx="2821337" cy="282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12415878-B6B0-8D5F-656D-33B02C9DDAC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8011" y="3379766"/>
            <a:ext cx="3675966" cy="2855325"/>
          </a:xfrm>
          <a:prstGeom prst="rect">
            <a:avLst/>
          </a:prstGeom>
        </p:spPr>
      </p:pic>
      <p:grpSp>
        <p:nvGrpSpPr>
          <p:cNvPr id="21" name="Ryhmä 20">
            <a:extLst>
              <a:ext uri="{FF2B5EF4-FFF2-40B4-BE49-F238E27FC236}">
                <a16:creationId xmlns:a16="http://schemas.microsoft.com/office/drawing/2014/main" id="{19033DD0-8753-1019-5C7B-A98BA3A5985E}"/>
              </a:ext>
            </a:extLst>
          </p:cNvPr>
          <p:cNvGrpSpPr/>
          <p:nvPr/>
        </p:nvGrpSpPr>
        <p:grpSpPr>
          <a:xfrm>
            <a:off x="3027438" y="2988854"/>
            <a:ext cx="5921171" cy="2531425"/>
            <a:chOff x="3027438" y="2988854"/>
            <a:chExt cx="5921171" cy="2531425"/>
          </a:xfrm>
        </p:grpSpPr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EC582BB7-1092-049F-6612-6238491CF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27438" y="2988854"/>
              <a:ext cx="5921171" cy="2531425"/>
            </a:xfrm>
            <a:prstGeom prst="rect">
              <a:avLst/>
            </a:prstGeom>
          </p:spPr>
        </p:pic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F448ABEB-4649-9FAE-57D3-74CEDFE2CB20}"/>
                </a:ext>
              </a:extLst>
            </p:cNvPr>
            <p:cNvSpPr/>
            <p:nvPr/>
          </p:nvSpPr>
          <p:spPr>
            <a:xfrm>
              <a:off x="3493580" y="3003202"/>
              <a:ext cx="955465" cy="248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fi-FI" dirty="0">
                  <a:solidFill>
                    <a:schemeClr val="tx1"/>
                  </a:solidFill>
                </a:rPr>
                <a:t>E</a:t>
              </a:r>
            </a:p>
            <a:p>
              <a:pPr>
                <a:lnSpc>
                  <a:spcPct val="150000"/>
                </a:lnSpc>
              </a:pPr>
              <a:r>
                <a:rPr lang="fi-FI" dirty="0">
                  <a:solidFill>
                    <a:schemeClr val="tx1"/>
                  </a:solidFill>
                </a:rPr>
                <a:t>T</a:t>
              </a:r>
            </a:p>
            <a:p>
              <a:pPr>
                <a:lnSpc>
                  <a:spcPct val="150000"/>
                </a:lnSpc>
              </a:pPr>
              <a:r>
                <a:rPr lang="fi-FI" dirty="0">
                  <a:solidFill>
                    <a:schemeClr val="tx1"/>
                  </a:solidFill>
                </a:rPr>
                <a:t>K</a:t>
              </a:r>
            </a:p>
            <a:p>
              <a:pPr>
                <a:lnSpc>
                  <a:spcPct val="150000"/>
                </a:lnSpc>
              </a:pPr>
              <a:r>
                <a:rPr lang="fi-FI" dirty="0">
                  <a:solidFill>
                    <a:schemeClr val="tx1"/>
                  </a:solidFill>
                </a:rPr>
                <a:t>P</a:t>
              </a:r>
            </a:p>
            <a:p>
              <a:pPr>
                <a:lnSpc>
                  <a:spcPct val="150000"/>
                </a:lnSpc>
              </a:pPr>
              <a:r>
                <a:rPr lang="fi-FI" dirty="0">
                  <a:solidFill>
                    <a:schemeClr val="tx1"/>
                  </a:solidFill>
                </a:rPr>
                <a:t>J</a:t>
              </a:r>
            </a:p>
            <a:p>
              <a:pPr>
                <a:lnSpc>
                  <a:spcPct val="150000"/>
                </a:lnSpc>
              </a:pPr>
              <a:r>
                <a:rPr lang="fi-FI" dirty="0">
                  <a:solidFill>
                    <a:schemeClr val="tx1"/>
                  </a:solidFill>
                </a:rPr>
                <a:t>S</a:t>
              </a:r>
            </a:p>
          </p:txBody>
        </p:sp>
      </p:grpSp>
      <p:pic>
        <p:nvPicPr>
          <p:cNvPr id="23" name="Kuva 22">
            <a:extLst>
              <a:ext uri="{FF2B5EF4-FFF2-40B4-BE49-F238E27FC236}">
                <a16:creationId xmlns:a16="http://schemas.microsoft.com/office/drawing/2014/main" id="{B95FCCAE-550A-6347-F558-92A18897EC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268" y="500381"/>
            <a:ext cx="7005509" cy="5366606"/>
          </a:xfrm>
          <a:prstGeom prst="rect">
            <a:avLst/>
          </a:prstGeom>
        </p:spPr>
      </p:pic>
      <p:pic>
        <p:nvPicPr>
          <p:cNvPr id="25" name="Kuva 24" descr="Kuva, joka sisältää kohteen teksti, useat&#10;&#10;Kuvaus luotu automaattisesti">
            <a:extLst>
              <a:ext uri="{FF2B5EF4-FFF2-40B4-BE49-F238E27FC236}">
                <a16:creationId xmlns:a16="http://schemas.microsoft.com/office/drawing/2014/main" id="{7E2C89DE-7EC0-53BB-ABEE-A04F862BC4D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8050" y="1346200"/>
            <a:ext cx="7835900" cy="4165600"/>
          </a:xfrm>
          <a:prstGeom prst="rect">
            <a:avLst/>
          </a:prstGeom>
        </p:spPr>
      </p:pic>
      <p:sp>
        <p:nvSpPr>
          <p:cNvPr id="26" name="Tekstiruutu 25">
            <a:extLst>
              <a:ext uri="{FF2B5EF4-FFF2-40B4-BE49-F238E27FC236}">
                <a16:creationId xmlns:a16="http://schemas.microsoft.com/office/drawing/2014/main" id="{0CCE8B9D-BDB6-2153-E2F5-7796BA5E3AFD}"/>
              </a:ext>
            </a:extLst>
          </p:cNvPr>
          <p:cNvSpPr txBox="1"/>
          <p:nvPr/>
        </p:nvSpPr>
        <p:spPr>
          <a:xfrm>
            <a:off x="3001853" y="6425517"/>
            <a:ext cx="594675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lauracandler.com</a:t>
            </a:r>
            <a:r>
              <a:rPr lang="fi-FI" dirty="0"/>
              <a:t>/</a:t>
            </a:r>
            <a:r>
              <a:rPr lang="fi-FI" dirty="0" err="1"/>
              <a:t>plickers</a:t>
            </a:r>
            <a:r>
              <a:rPr lang="fi-FI" dirty="0"/>
              <a:t>-made-</a:t>
            </a:r>
            <a:r>
              <a:rPr lang="fi-FI" dirty="0" err="1"/>
              <a:t>easy</a:t>
            </a:r>
            <a:r>
              <a:rPr lang="fi-FI" dirty="0"/>
              <a:t>-</a:t>
            </a:r>
            <a:r>
              <a:rPr lang="fi-FI" dirty="0" err="1"/>
              <a:t>with-task-cards</a:t>
            </a:r>
            <a:r>
              <a:rPr lang="fi-FI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5903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F4DF4E7-953E-452F-99F2-573A320DF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">
            <a:extLst>
              <a:ext uri="{FF2B5EF4-FFF2-40B4-BE49-F238E27FC236}">
                <a16:creationId xmlns:a16="http://schemas.microsoft.com/office/drawing/2014/main" id="{C18F0352-D109-4426-8A17-D21AE16F2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11548531" cy="6214534"/>
          </a:xfrm>
          <a:prstGeom prst="roundRect">
            <a:avLst>
              <a:gd name="adj" fmla="val 8642"/>
            </a:avLst>
          </a:pr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5B9CF4-AF60-4816-A172-7821C8D8E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24760" y="1203767"/>
            <a:ext cx="0" cy="439838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uva 2">
            <a:extLst>
              <a:ext uri="{FF2B5EF4-FFF2-40B4-BE49-F238E27FC236}">
                <a16:creationId xmlns:a16="http://schemas.microsoft.com/office/drawing/2014/main" id="{51772D0F-ACE2-3412-F47C-6A3FB42DE3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61" y="787400"/>
            <a:ext cx="8148320" cy="5092700"/>
          </a:xfrm>
          <a:prstGeom prst="rect">
            <a:avLst/>
          </a:prstGeom>
        </p:spPr>
      </p:pic>
      <p:pic>
        <p:nvPicPr>
          <p:cNvPr id="5" name="Kuva 4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8CC1D185-B5EE-0099-09E5-89CAE95667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478" y="1580087"/>
            <a:ext cx="3102546" cy="3318231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65DA25D5-230B-F404-CFFA-727FCCFD574A}"/>
              </a:ext>
            </a:extLst>
          </p:cNvPr>
          <p:cNvSpPr txBox="1"/>
          <p:nvPr/>
        </p:nvSpPr>
        <p:spPr>
          <a:xfrm>
            <a:off x="8280400" y="5359751"/>
            <a:ext cx="339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Desmos</a:t>
            </a:r>
            <a:r>
              <a:rPr lang="fi-FI" dirty="0"/>
              <a:t>-kortit ja opettajan näkymä</a:t>
            </a:r>
          </a:p>
        </p:txBody>
      </p:sp>
    </p:spTree>
    <p:extLst>
      <p:ext uri="{BB962C8B-B14F-4D97-AF65-F5344CB8AC3E}">
        <p14:creationId xmlns:p14="http://schemas.microsoft.com/office/powerpoint/2010/main" val="3720388669"/>
      </p:ext>
    </p:extLst>
  </p:cSld>
  <p:clrMapOvr>
    <a:masterClrMapping/>
  </p:clrMapOvr>
</p:sld>
</file>

<file path=ppt/theme/theme1.xml><?xml version="1.0" encoding="utf-8"?>
<a:theme xmlns:a="http://schemas.openxmlformats.org/drawingml/2006/main" name="Pisar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Pisara</Template>
  <TotalTime>140</TotalTime>
  <Words>258</Words>
  <Application>Microsoft Office PowerPoint</Application>
  <PresentationFormat>Widescreen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Tw Cen MT</vt:lpstr>
      <vt:lpstr>Pisara</vt:lpstr>
      <vt:lpstr>Digitaaliset välineet matematiikan opetuksen tukena </vt:lpstr>
      <vt:lpstr>Teknologian käyttö opiskelun tukena</vt:lpstr>
      <vt:lpstr>Opetuksessa käytettäviä teknologisia välineitä on runsaasti: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Digitaaliset välineet matematiikan opetuksen tukena</dc:title>
  <dc:creator>Päivi Portaankorva-Koivisto</dc:creator>
  <cp:lastModifiedBy>Aino Haavisto</cp:lastModifiedBy>
  <cp:revision>6</cp:revision>
  <dcterms:created xsi:type="dcterms:W3CDTF">2022-06-15T04:14:11Z</dcterms:created>
  <dcterms:modified xsi:type="dcterms:W3CDTF">2023-02-03T07:58:36Z</dcterms:modified>
</cp:coreProperties>
</file>