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5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7E9"/>
    <a:srgbClr val="A0C1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8"/>
    <p:restoredTop sz="95687"/>
  </p:normalViewPr>
  <p:slideViewPr>
    <p:cSldViewPr snapToGrid="0" snapToObjects="1">
      <p:cViewPr varScale="1">
        <p:scale>
          <a:sx n="114" d="100"/>
          <a:sy n="114" d="100"/>
        </p:scale>
        <p:origin x="3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32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8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8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7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8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1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20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14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7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2/3/2023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76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CB65D0-496F-4797-A015-C85839E3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A8A9F0-0D81-2BE1-13EB-D809672A1F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D2C779-8883-4E5F-A170-0F464918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1B853F2-29BB-8EA1-1D65-AA3850FAA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541" y="990599"/>
            <a:ext cx="5619054" cy="4849091"/>
          </a:xfrm>
        </p:spPr>
        <p:txBody>
          <a:bodyPr anchor="ctr">
            <a:normAutofit/>
          </a:bodyPr>
          <a:lstStyle/>
          <a:p>
            <a:pPr algn="r"/>
            <a:r>
              <a:rPr lang="fi-FI">
                <a:solidFill>
                  <a:srgbClr val="FFFFFF"/>
                </a:solidFill>
              </a:rPr>
              <a:t>Digitaalisuus ja tietotekniset taidot</a:t>
            </a:r>
            <a:br>
              <a:rPr lang="fi-FI">
                <a:solidFill>
                  <a:srgbClr val="FFFFFF"/>
                </a:solidFill>
              </a:rPr>
            </a:br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C02DC7-B9EE-7D53-A9E8-DF211438C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65227" y="1447799"/>
            <a:ext cx="3921418" cy="4076699"/>
          </a:xfrm>
        </p:spPr>
        <p:txBody>
          <a:bodyPr anchor="ctr">
            <a:normAutofit/>
          </a:bodyPr>
          <a:lstStyle/>
          <a:p>
            <a:r>
              <a:rPr lang="fi-FI" sz="2400" dirty="0">
                <a:solidFill>
                  <a:srgbClr val="FFFFFF"/>
                </a:solidFill>
              </a:rPr>
              <a:t>Päivi Portaankorva-Koivisto </a:t>
            </a:r>
          </a:p>
          <a:p>
            <a:r>
              <a:rPr lang="fi-FI" sz="2400" dirty="0">
                <a:solidFill>
                  <a:srgbClr val="FFFFFF"/>
                </a:solidFill>
              </a:rPr>
              <a:t>Helsingin yliopisto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96A694-258D-4418-A83C-B9BA72FD4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691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6EED9A-0007-2363-EBF1-649B04F6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2" y="870596"/>
            <a:ext cx="4887382" cy="37478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SoMe ja Nuoret 2022 – katsaUS</a:t>
            </a: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7FBA23-02C1-C8CA-564E-4597CFBF0D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6000" y="886873"/>
            <a:ext cx="5283157" cy="508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885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iruutu 3">
            <a:extLst>
              <a:ext uri="{FF2B5EF4-FFF2-40B4-BE49-F238E27FC236}">
                <a16:creationId xmlns:a16="http://schemas.microsoft.com/office/drawing/2014/main" id="{06DA2A14-79C4-D25B-5A81-01FEC49A664C}"/>
              </a:ext>
            </a:extLst>
          </p:cNvPr>
          <p:cNvSpPr txBox="1"/>
          <p:nvPr/>
        </p:nvSpPr>
        <p:spPr>
          <a:xfrm>
            <a:off x="669852" y="5322742"/>
            <a:ext cx="5283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wordpress.ebrand.fi</a:t>
            </a:r>
            <a:r>
              <a:rPr lang="fi-FI" dirty="0"/>
              <a:t>/somejanuoret2022/1-nuoret-ja-ajankaytto/</a:t>
            </a:r>
          </a:p>
        </p:txBody>
      </p:sp>
    </p:spTree>
    <p:extLst>
      <p:ext uri="{BB962C8B-B14F-4D97-AF65-F5344CB8AC3E}">
        <p14:creationId xmlns:p14="http://schemas.microsoft.com/office/powerpoint/2010/main" val="2352387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B9C0E6AB-EAB6-41E0-9D49-369643E87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986382B-48D0-6DEC-CEF9-015D08E5C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76" y="66260"/>
            <a:ext cx="6050860" cy="670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798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4" name="Straight Connector 5126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5" name="Straight Connector 5128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126" name="Rectangle 5130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28" name="Straight Connector 5132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>
            <a:extLst>
              <a:ext uri="{FF2B5EF4-FFF2-40B4-BE49-F238E27FC236}">
                <a16:creationId xmlns:a16="http://schemas.microsoft.com/office/drawing/2014/main" id="{97695751-7743-3A3F-5C3F-7C37EB32F8A4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4876800" y="10"/>
            <a:ext cx="73152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Kuvatekstisuorakulmio 3">
            <a:extLst>
              <a:ext uri="{FF2B5EF4-FFF2-40B4-BE49-F238E27FC236}">
                <a16:creationId xmlns:a16="http://schemas.microsoft.com/office/drawing/2014/main" id="{34C4466E-EFB6-11E2-EE02-D25E562F88D3}"/>
              </a:ext>
            </a:extLst>
          </p:cNvPr>
          <p:cNvSpPr/>
          <p:nvPr/>
        </p:nvSpPr>
        <p:spPr>
          <a:xfrm>
            <a:off x="437322" y="1060174"/>
            <a:ext cx="4068417" cy="4333461"/>
          </a:xfrm>
          <a:prstGeom prst="wedgeRectCallout">
            <a:avLst/>
          </a:prstGeom>
          <a:solidFill>
            <a:srgbClr val="DAE7E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2800" dirty="0">
                <a:solidFill>
                  <a:schemeClr val="tx1"/>
                </a:solidFill>
              </a:rPr>
              <a:t>Yhteenvetona:</a:t>
            </a:r>
          </a:p>
          <a:p>
            <a:endParaRPr lang="fi-FI" dirty="0">
              <a:solidFill>
                <a:schemeClr val="tx1"/>
              </a:solidFill>
            </a:endParaRPr>
          </a:p>
          <a:p>
            <a:r>
              <a:rPr lang="fi-FI" sz="2400" dirty="0">
                <a:solidFill>
                  <a:schemeClr val="tx1"/>
                </a:solidFill>
              </a:rPr>
              <a:t>Nuoret haluavat viihtyä yhdessä, keskustella ja kuulla kuulumisia.</a:t>
            </a:r>
          </a:p>
          <a:p>
            <a:endParaRPr lang="fi-FI" sz="2400" dirty="0">
              <a:solidFill>
                <a:schemeClr val="tx1"/>
              </a:solidFill>
            </a:endParaRPr>
          </a:p>
          <a:p>
            <a:r>
              <a:rPr lang="fi-FI" sz="2400" dirty="0">
                <a:solidFill>
                  <a:schemeClr val="tx1"/>
                </a:solidFill>
              </a:rPr>
              <a:t>He toimivat verkossa yleensä katsellen, lukien ja kuunnellen, ei niinkään tuottaen.</a:t>
            </a:r>
          </a:p>
        </p:txBody>
      </p:sp>
    </p:spTree>
    <p:extLst>
      <p:ext uri="{BB962C8B-B14F-4D97-AF65-F5344CB8AC3E}">
        <p14:creationId xmlns:p14="http://schemas.microsoft.com/office/powerpoint/2010/main" val="1814458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D947904-2A96-04D8-85C2-D76EB78134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00" y="0"/>
            <a:ext cx="12161199" cy="6858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B27400D-19D5-FF52-503A-29C129329D81}"/>
              </a:ext>
            </a:extLst>
          </p:cNvPr>
          <p:cNvSpPr txBox="1"/>
          <p:nvPr/>
        </p:nvSpPr>
        <p:spPr>
          <a:xfrm>
            <a:off x="1974575" y="304800"/>
            <a:ext cx="2715808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uudetlukutaidot.fi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9627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BFD5B9F-5FB6-467D-83D5-DF82F1907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524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D3F1C1B7-899B-2AE6-257B-E41004660D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22641"/>
              </p:ext>
            </p:extLst>
          </p:nvPr>
        </p:nvGraphicFramePr>
        <p:xfrm>
          <a:off x="5315667" y="474264"/>
          <a:ext cx="5839460" cy="5909471"/>
        </p:xfrm>
        <a:graphic>
          <a:graphicData uri="http://schemas.openxmlformats.org/drawingml/2006/table">
            <a:tbl>
              <a:tblPr firstRow="1" firstCol="1" bandRow="1"/>
              <a:tblGrid>
                <a:gridCol w="5839460">
                  <a:extLst>
                    <a:ext uri="{9D8B030D-6E8A-4147-A177-3AD203B41FA5}">
                      <a16:colId xmlns:a16="http://schemas.microsoft.com/office/drawing/2014/main" val="1847995832"/>
                    </a:ext>
                  </a:extLst>
                </a:gridCol>
              </a:tblGrid>
              <a:tr h="106362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Tiedolliset tietotekniikkavalmiudet</a:t>
                      </a:r>
                      <a:endParaRPr lang="fi-FI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915992"/>
                  </a:ext>
                </a:extLst>
              </a:tr>
              <a:tr h="106362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3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Laitteet ja virhetilanteissa toimiminen</a:t>
                      </a:r>
                      <a:endParaRPr lang="fi-FI" sz="5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766485"/>
                  </a:ext>
                </a:extLst>
              </a:tr>
              <a:tr h="106362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3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Verkkojen toimintaperiaatteet ja hakutoiminnot</a:t>
                      </a:r>
                      <a:endParaRPr lang="fi-FI" sz="5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0802"/>
                  </a:ext>
                </a:extLst>
              </a:tr>
              <a:tr h="59134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3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Tietosuoja ja tekijänoikeudet</a:t>
                      </a:r>
                      <a:endParaRPr lang="fi-FI" sz="5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691605"/>
                  </a:ext>
                </a:extLst>
              </a:tr>
              <a:tr h="106362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Tiedostotyypit ja käytettävät suureet</a:t>
                      </a: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513038"/>
                  </a:ext>
                </a:extLst>
              </a:tr>
              <a:tr h="106362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3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Ergonomia ja hyvinvointi</a:t>
                      </a:r>
                    </a:p>
                  </a:txBody>
                  <a:tcPr marL="188595" marR="188595" marT="261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818408"/>
                  </a:ext>
                </a:extLst>
              </a:tr>
            </a:tbl>
          </a:graphicData>
        </a:graphic>
      </p:graphicFrame>
      <p:sp>
        <p:nvSpPr>
          <p:cNvPr id="8" name="Kuvatekstisuorakulmio 7">
            <a:extLst>
              <a:ext uri="{FF2B5EF4-FFF2-40B4-BE49-F238E27FC236}">
                <a16:creationId xmlns:a16="http://schemas.microsoft.com/office/drawing/2014/main" id="{C26F616F-8E7A-6B21-6377-694EF001D834}"/>
              </a:ext>
            </a:extLst>
          </p:cNvPr>
          <p:cNvSpPr/>
          <p:nvPr/>
        </p:nvSpPr>
        <p:spPr>
          <a:xfrm>
            <a:off x="357809" y="893366"/>
            <a:ext cx="3909391" cy="1054704"/>
          </a:xfrm>
          <a:prstGeom prst="wedgeRectCallout">
            <a:avLst>
              <a:gd name="adj1" fmla="val 76455"/>
              <a:gd name="adj2" fmla="val 68783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chemeClr val="tx1"/>
                </a:solidFill>
              </a:rPr>
              <a:t>Mitä laitteita voin liittää tietokoneeseeni?</a:t>
            </a:r>
          </a:p>
          <a:p>
            <a:r>
              <a:rPr lang="fi-FI" dirty="0">
                <a:solidFill>
                  <a:schemeClr val="tx1"/>
                </a:solidFill>
              </a:rPr>
              <a:t>Mitä jos tietokoneeni ei käynnisty?</a:t>
            </a:r>
          </a:p>
        </p:txBody>
      </p:sp>
      <p:sp>
        <p:nvSpPr>
          <p:cNvPr id="11" name="Kuvatekstisuorakulmio 10">
            <a:extLst>
              <a:ext uri="{FF2B5EF4-FFF2-40B4-BE49-F238E27FC236}">
                <a16:creationId xmlns:a16="http://schemas.microsoft.com/office/drawing/2014/main" id="{25391C2B-33F6-C04D-1380-A9A9D56F79CA}"/>
              </a:ext>
            </a:extLst>
          </p:cNvPr>
          <p:cNvSpPr/>
          <p:nvPr/>
        </p:nvSpPr>
        <p:spPr>
          <a:xfrm>
            <a:off x="357805" y="2027584"/>
            <a:ext cx="3909391" cy="1054704"/>
          </a:xfrm>
          <a:prstGeom prst="wedgeRectCallout">
            <a:avLst>
              <a:gd name="adj1" fmla="val 76116"/>
              <a:gd name="adj2" fmla="val 57474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chemeClr val="tx1"/>
                </a:solidFill>
              </a:rPr>
              <a:t>Mikä Internet-verkko on ja miten se toimii?</a:t>
            </a:r>
          </a:p>
          <a:p>
            <a:r>
              <a:rPr lang="fi-FI" dirty="0">
                <a:solidFill>
                  <a:schemeClr val="tx1"/>
                </a:solidFill>
              </a:rPr>
              <a:t>Miten hakukoneet saa toimimaan fiksusti?</a:t>
            </a:r>
          </a:p>
        </p:txBody>
      </p:sp>
      <p:sp>
        <p:nvSpPr>
          <p:cNvPr id="13" name="Kuvatekstisuorakulmio 12">
            <a:extLst>
              <a:ext uri="{FF2B5EF4-FFF2-40B4-BE49-F238E27FC236}">
                <a16:creationId xmlns:a16="http://schemas.microsoft.com/office/drawing/2014/main" id="{46D448B8-E099-6B5D-B7E4-4E0456D81FCF}"/>
              </a:ext>
            </a:extLst>
          </p:cNvPr>
          <p:cNvSpPr/>
          <p:nvPr/>
        </p:nvSpPr>
        <p:spPr>
          <a:xfrm>
            <a:off x="357804" y="3161802"/>
            <a:ext cx="3909391" cy="1054704"/>
          </a:xfrm>
          <a:prstGeom prst="wedgeRectCallout">
            <a:avLst>
              <a:gd name="adj1" fmla="val 76455"/>
              <a:gd name="adj2" fmla="val 28575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chemeClr val="tx1"/>
                </a:solidFill>
              </a:rPr>
              <a:t>Mitä eri lisenssit tarkoittavat?</a:t>
            </a:r>
          </a:p>
          <a:p>
            <a:r>
              <a:rPr lang="fi-FI" dirty="0">
                <a:solidFill>
                  <a:schemeClr val="tx1"/>
                </a:solidFill>
              </a:rPr>
              <a:t>Miten suojaan tietokoneeni ja omat tietoni ja tiedostoni?</a:t>
            </a:r>
          </a:p>
        </p:txBody>
      </p:sp>
      <p:sp>
        <p:nvSpPr>
          <p:cNvPr id="15" name="Kuvatekstisuorakulmio 14">
            <a:extLst>
              <a:ext uri="{FF2B5EF4-FFF2-40B4-BE49-F238E27FC236}">
                <a16:creationId xmlns:a16="http://schemas.microsoft.com/office/drawing/2014/main" id="{A6FA7823-6644-8EBE-D410-27337188534B}"/>
              </a:ext>
            </a:extLst>
          </p:cNvPr>
          <p:cNvSpPr/>
          <p:nvPr/>
        </p:nvSpPr>
        <p:spPr>
          <a:xfrm>
            <a:off x="369404" y="4299335"/>
            <a:ext cx="3909391" cy="1054704"/>
          </a:xfrm>
          <a:prstGeom prst="wedgeRectCallout">
            <a:avLst>
              <a:gd name="adj1" fmla="val 76116"/>
              <a:gd name="adj2" fmla="val -1581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chemeClr val="tx1"/>
                </a:solidFill>
              </a:rPr>
              <a:t>Miten tunnistan eri tiedostotyypit?</a:t>
            </a:r>
          </a:p>
          <a:p>
            <a:r>
              <a:rPr lang="fi-FI" dirty="0">
                <a:solidFill>
                  <a:schemeClr val="tx1"/>
                </a:solidFill>
              </a:rPr>
              <a:t>Mitä tietoja tarvitsen valitessani uutta tietokonetta?</a:t>
            </a:r>
          </a:p>
        </p:txBody>
      </p:sp>
      <p:sp>
        <p:nvSpPr>
          <p:cNvPr id="16" name="Kuvatekstisuorakulmio 15">
            <a:extLst>
              <a:ext uri="{FF2B5EF4-FFF2-40B4-BE49-F238E27FC236}">
                <a16:creationId xmlns:a16="http://schemas.microsoft.com/office/drawing/2014/main" id="{4BF75203-1489-97C6-4550-097F2179F159}"/>
              </a:ext>
            </a:extLst>
          </p:cNvPr>
          <p:cNvSpPr/>
          <p:nvPr/>
        </p:nvSpPr>
        <p:spPr>
          <a:xfrm>
            <a:off x="369404" y="5448462"/>
            <a:ext cx="3909391" cy="1054704"/>
          </a:xfrm>
          <a:prstGeom prst="wedgeRectCallout">
            <a:avLst>
              <a:gd name="adj1" fmla="val 76116"/>
              <a:gd name="adj2" fmla="val -7863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chemeClr val="tx1"/>
                </a:solidFill>
              </a:rPr>
              <a:t>Miten työskentely tietokoneen kanssa vaikuttaa yöuniini?</a:t>
            </a:r>
          </a:p>
          <a:p>
            <a:r>
              <a:rPr lang="fi-FI" dirty="0">
                <a:solidFill>
                  <a:schemeClr val="tx1"/>
                </a:solidFill>
              </a:rPr>
              <a:t>Miten ehkäisen niska- ja hartiavaivoja?</a:t>
            </a:r>
          </a:p>
        </p:txBody>
      </p:sp>
    </p:spTree>
    <p:extLst>
      <p:ext uri="{BB962C8B-B14F-4D97-AF65-F5344CB8AC3E}">
        <p14:creationId xmlns:p14="http://schemas.microsoft.com/office/powerpoint/2010/main" val="1965363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FD5B9F-5FB6-467D-83D5-DF82F1907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524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EEA5289E-578F-7A10-975D-97A71F9103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888525"/>
              </p:ext>
            </p:extLst>
          </p:nvPr>
        </p:nvGraphicFramePr>
        <p:xfrm>
          <a:off x="568439" y="1004617"/>
          <a:ext cx="4626413" cy="4848765"/>
        </p:xfrm>
        <a:graphic>
          <a:graphicData uri="http://schemas.openxmlformats.org/drawingml/2006/table">
            <a:tbl>
              <a:tblPr firstRow="1" firstCol="1" bandRow="1"/>
              <a:tblGrid>
                <a:gridCol w="4626413">
                  <a:extLst>
                    <a:ext uri="{9D8B030D-6E8A-4147-A177-3AD203B41FA5}">
                      <a16:colId xmlns:a16="http://schemas.microsoft.com/office/drawing/2014/main" val="596524558"/>
                    </a:ext>
                  </a:extLst>
                </a:gridCol>
              </a:tblGrid>
              <a:tr h="50307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Taidolliset tietotekniikkavalmiudet</a:t>
                      </a:r>
                      <a:endParaRPr lang="fi-FI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671" marR="150671" marT="209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942209"/>
                  </a:ext>
                </a:extLst>
              </a:tr>
              <a:tr h="50307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Tietokoneen kanssa toimiminen</a:t>
                      </a:r>
                      <a:endParaRPr lang="fi-FI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671" marR="150671" marT="209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267906"/>
                  </a:ext>
                </a:extLst>
              </a:tr>
              <a:tr h="50307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Työvälineohjelmistot</a:t>
                      </a:r>
                      <a:endParaRPr lang="fi-FI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671" marR="150671" marT="209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8535826"/>
                  </a:ext>
                </a:extLst>
              </a:tr>
              <a:tr h="50307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Viestinnän välineet</a:t>
                      </a:r>
                      <a:endParaRPr lang="fi-FI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671" marR="150671" marT="209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787177"/>
                  </a:ext>
                </a:extLst>
              </a:tr>
              <a:tr h="50307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Ohjelmointiosaaminen</a:t>
                      </a:r>
                      <a:endParaRPr lang="fi-FI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671" marR="150671" marT="209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529203"/>
                  </a:ext>
                </a:extLst>
              </a:tr>
              <a:tr h="50307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Verkkomedia ja sen turvallinen käyttö</a:t>
                      </a:r>
                      <a:endParaRPr lang="fi-FI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671" marR="150671" marT="209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551225"/>
                  </a:ext>
                </a:extLst>
              </a:tr>
              <a:tr h="90486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6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Sosiaalinen, kulttuurinen, taloudellinen ja ekologinen kestävyys</a:t>
                      </a:r>
                      <a:endParaRPr lang="fi-FI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671" marR="150671" marT="209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2893285"/>
                  </a:ext>
                </a:extLst>
              </a:tr>
            </a:tbl>
          </a:graphicData>
        </a:graphic>
      </p:graphicFrame>
      <p:sp>
        <p:nvSpPr>
          <p:cNvPr id="9" name="Kuvatekstisuorakulmio 8">
            <a:extLst>
              <a:ext uri="{FF2B5EF4-FFF2-40B4-BE49-F238E27FC236}">
                <a16:creationId xmlns:a16="http://schemas.microsoft.com/office/drawing/2014/main" id="{72E175FC-E26B-749D-3452-8136E518D763}"/>
              </a:ext>
            </a:extLst>
          </p:cNvPr>
          <p:cNvSpPr/>
          <p:nvPr/>
        </p:nvSpPr>
        <p:spPr>
          <a:xfrm>
            <a:off x="5902187" y="959892"/>
            <a:ext cx="5256143" cy="935170"/>
          </a:xfrm>
          <a:prstGeom prst="wedgeRectCallout">
            <a:avLst>
              <a:gd name="adj1" fmla="val -63401"/>
              <a:gd name="adj2" fmla="val 58005"/>
            </a:avLst>
          </a:prstGeom>
          <a:solidFill>
            <a:srgbClr val="DAE7E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chemeClr val="tx1"/>
                </a:solidFill>
              </a:rPr>
              <a:t>Miten saan näppäimistöltä @-merkin?</a:t>
            </a:r>
          </a:p>
          <a:p>
            <a:r>
              <a:rPr lang="fi-FI" dirty="0">
                <a:solidFill>
                  <a:schemeClr val="tx1"/>
                </a:solidFill>
              </a:rPr>
              <a:t>Mihin mahdoin tallentaa eilisen tiedoston?</a:t>
            </a:r>
          </a:p>
        </p:txBody>
      </p:sp>
      <p:sp>
        <p:nvSpPr>
          <p:cNvPr id="10" name="Kuvatekstisuorakulmio 9">
            <a:extLst>
              <a:ext uri="{FF2B5EF4-FFF2-40B4-BE49-F238E27FC236}">
                <a16:creationId xmlns:a16="http://schemas.microsoft.com/office/drawing/2014/main" id="{20F84114-1B74-A378-E2BE-EEE6A941579E}"/>
              </a:ext>
            </a:extLst>
          </p:cNvPr>
          <p:cNvSpPr/>
          <p:nvPr/>
        </p:nvSpPr>
        <p:spPr>
          <a:xfrm>
            <a:off x="5902187" y="2000582"/>
            <a:ext cx="5256143" cy="1065117"/>
          </a:xfrm>
          <a:prstGeom prst="wedgeRectCallout">
            <a:avLst>
              <a:gd name="adj1" fmla="val -63686"/>
              <a:gd name="adj2" fmla="val 2914"/>
            </a:avLst>
          </a:prstGeom>
          <a:solidFill>
            <a:srgbClr val="DAE7E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chemeClr val="tx1"/>
                </a:solidFill>
              </a:rPr>
              <a:t>Miten lisään tekstitiedostoon pylväskaavion?</a:t>
            </a:r>
          </a:p>
          <a:p>
            <a:r>
              <a:rPr lang="fi-FI" dirty="0">
                <a:solidFill>
                  <a:schemeClr val="tx1"/>
                </a:solidFill>
              </a:rPr>
              <a:t>Miten saan valokuvani esitysgrafiikkaohjelman taustakuvaksi?</a:t>
            </a:r>
          </a:p>
        </p:txBody>
      </p:sp>
      <p:sp>
        <p:nvSpPr>
          <p:cNvPr id="12" name="Kuvatekstisuorakulmio 11">
            <a:extLst>
              <a:ext uri="{FF2B5EF4-FFF2-40B4-BE49-F238E27FC236}">
                <a16:creationId xmlns:a16="http://schemas.microsoft.com/office/drawing/2014/main" id="{8481B422-F97E-D69F-0D46-3B7AC48EF675}"/>
              </a:ext>
            </a:extLst>
          </p:cNvPr>
          <p:cNvSpPr/>
          <p:nvPr/>
        </p:nvSpPr>
        <p:spPr>
          <a:xfrm>
            <a:off x="5902187" y="3171219"/>
            <a:ext cx="5256143" cy="564109"/>
          </a:xfrm>
          <a:prstGeom prst="wedgeRectCallout">
            <a:avLst>
              <a:gd name="adj1" fmla="val -63417"/>
              <a:gd name="adj2" fmla="val -54458"/>
            </a:avLst>
          </a:prstGeom>
          <a:solidFill>
            <a:srgbClr val="DAE7E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chemeClr val="tx1"/>
                </a:solidFill>
              </a:rPr>
              <a:t>Miten lisään sähköpostiin kyselyni linkin ja liitteen?</a:t>
            </a:r>
          </a:p>
        </p:txBody>
      </p:sp>
      <p:sp>
        <p:nvSpPr>
          <p:cNvPr id="14" name="Kuvatekstisuorakulmio 13">
            <a:extLst>
              <a:ext uri="{FF2B5EF4-FFF2-40B4-BE49-F238E27FC236}">
                <a16:creationId xmlns:a16="http://schemas.microsoft.com/office/drawing/2014/main" id="{AAB366BF-0619-8A70-723A-F42CCB02E986}"/>
              </a:ext>
            </a:extLst>
          </p:cNvPr>
          <p:cNvSpPr/>
          <p:nvPr/>
        </p:nvSpPr>
        <p:spPr>
          <a:xfrm>
            <a:off x="5902187" y="3840848"/>
            <a:ext cx="5256143" cy="564109"/>
          </a:xfrm>
          <a:prstGeom prst="wedgeRectCallout">
            <a:avLst>
              <a:gd name="adj1" fmla="val -63165"/>
              <a:gd name="adj2" fmla="val -56807"/>
            </a:avLst>
          </a:prstGeom>
          <a:solidFill>
            <a:srgbClr val="DAE7E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chemeClr val="tx1"/>
                </a:solidFill>
              </a:rPr>
              <a:t>Miten muokkaan ohjelmakoodin tarpeisiini sopivaksi?</a:t>
            </a:r>
          </a:p>
        </p:txBody>
      </p:sp>
      <p:sp>
        <p:nvSpPr>
          <p:cNvPr id="15" name="Kuvatekstisuorakulmio 14">
            <a:extLst>
              <a:ext uri="{FF2B5EF4-FFF2-40B4-BE49-F238E27FC236}">
                <a16:creationId xmlns:a16="http://schemas.microsoft.com/office/drawing/2014/main" id="{626A93E1-742E-8A94-3288-EC12B04F941F}"/>
              </a:ext>
            </a:extLst>
          </p:cNvPr>
          <p:cNvSpPr/>
          <p:nvPr/>
        </p:nvSpPr>
        <p:spPr>
          <a:xfrm>
            <a:off x="5902186" y="4510477"/>
            <a:ext cx="5256143" cy="710880"/>
          </a:xfrm>
          <a:prstGeom prst="wedgeRectCallout">
            <a:avLst>
              <a:gd name="adj1" fmla="val -63165"/>
              <a:gd name="adj2" fmla="val -56807"/>
            </a:avLst>
          </a:prstGeom>
          <a:solidFill>
            <a:srgbClr val="DAE7E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chemeClr val="tx1"/>
                </a:solidFill>
              </a:rPr>
              <a:t>Miten minuun yritetään vaikuttaa verkkomediassa?</a:t>
            </a:r>
          </a:p>
          <a:p>
            <a:r>
              <a:rPr lang="fi-FI" dirty="0">
                <a:solidFill>
                  <a:schemeClr val="tx1"/>
                </a:solidFill>
              </a:rPr>
              <a:t>Miten voin itse tuottaa mediaa verkkoon?</a:t>
            </a:r>
          </a:p>
        </p:txBody>
      </p:sp>
      <p:sp>
        <p:nvSpPr>
          <p:cNvPr id="16" name="Kuvatekstisuorakulmio 15">
            <a:extLst>
              <a:ext uri="{FF2B5EF4-FFF2-40B4-BE49-F238E27FC236}">
                <a16:creationId xmlns:a16="http://schemas.microsoft.com/office/drawing/2014/main" id="{696E06DC-8388-6570-0DA2-E9F27969B121}"/>
              </a:ext>
            </a:extLst>
          </p:cNvPr>
          <p:cNvSpPr/>
          <p:nvPr/>
        </p:nvSpPr>
        <p:spPr>
          <a:xfrm>
            <a:off x="5902186" y="5331220"/>
            <a:ext cx="5256143" cy="1228605"/>
          </a:xfrm>
          <a:prstGeom prst="wedgeRectCallout">
            <a:avLst>
              <a:gd name="adj1" fmla="val -63165"/>
              <a:gd name="adj2" fmla="val -56807"/>
            </a:avLst>
          </a:prstGeom>
          <a:solidFill>
            <a:srgbClr val="DAE7E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chemeClr val="tx1"/>
                </a:solidFill>
              </a:rPr>
              <a:t>Millainen hiilijalanjälki tietokoneella työskentelystä syntyy?</a:t>
            </a:r>
          </a:p>
          <a:p>
            <a:r>
              <a:rPr lang="fi-FI" dirty="0">
                <a:solidFill>
                  <a:schemeClr val="tx1"/>
                </a:solidFill>
              </a:rPr>
              <a:t>Miten suojaudun identiteettivarkaudelta ja nettikiusaamiselta?</a:t>
            </a:r>
          </a:p>
        </p:txBody>
      </p:sp>
    </p:spTree>
    <p:extLst>
      <p:ext uri="{BB962C8B-B14F-4D97-AF65-F5344CB8AC3E}">
        <p14:creationId xmlns:p14="http://schemas.microsoft.com/office/powerpoint/2010/main" val="2301209473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RegularSeedLeftStep">
      <a:dk1>
        <a:srgbClr val="000000"/>
      </a:dk1>
      <a:lt1>
        <a:srgbClr val="FFFFFF"/>
      </a:lt1>
      <a:dk2>
        <a:srgbClr val="351E1E"/>
      </a:dk2>
      <a:lt2>
        <a:srgbClr val="E2E5E8"/>
      </a:lt2>
      <a:accent1>
        <a:srgbClr val="C37F4D"/>
      </a:accent1>
      <a:accent2>
        <a:srgbClr val="B13C3B"/>
      </a:accent2>
      <a:accent3>
        <a:srgbClr val="C34D7D"/>
      </a:accent3>
      <a:accent4>
        <a:srgbClr val="B13B9C"/>
      </a:accent4>
      <a:accent5>
        <a:srgbClr val="A74DC3"/>
      </a:accent5>
      <a:accent6>
        <a:srgbClr val="643BB1"/>
      </a:accent6>
      <a:hlink>
        <a:srgbClr val="3F88BF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Pisara</Template>
  <TotalTime>92</TotalTime>
  <Words>225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Calisto MT</vt:lpstr>
      <vt:lpstr>Univers Condensed</vt:lpstr>
      <vt:lpstr>ChronicleVTI</vt:lpstr>
      <vt:lpstr>Digitaalisuus ja tietotekniset taidot </vt:lpstr>
      <vt:lpstr>SoMe ja Nuoret 2022 – katsaUS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Digitaalisuus ja tietotekniset taidot</dc:title>
  <dc:creator>Päivi Portaankorva-Koivisto</dc:creator>
  <cp:lastModifiedBy>Aino Haavisto</cp:lastModifiedBy>
  <cp:revision>6</cp:revision>
  <dcterms:created xsi:type="dcterms:W3CDTF">2022-06-14T11:59:12Z</dcterms:created>
  <dcterms:modified xsi:type="dcterms:W3CDTF">2023-02-03T07:57:55Z</dcterms:modified>
</cp:coreProperties>
</file>