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8"/>
    <p:restoredTop sz="95687"/>
  </p:normalViewPr>
  <p:slideViewPr>
    <p:cSldViewPr snapToGrid="0" snapToObjects="1">
      <p:cViewPr varScale="1">
        <p:scale>
          <a:sx n="94" d="100"/>
          <a:sy n="94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3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9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3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8789E63-C78D-4210-8A38-DD6FB3B6B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0254A-025E-3EA1-C595-079CD4FD54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296893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C8494C5-ED44-4EAD-9213-4FBAA4BB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82" cy="421341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4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8B23F53-4994-9CA9-2F35-94455D7EA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41" y="3429000"/>
            <a:ext cx="8572500" cy="1733178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fi-FI" sz="6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Oppijat ja laadukas etäopetus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40B4D28-6F0B-7E67-5AE9-6D4FD2EEE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0062" y="5252385"/>
            <a:ext cx="6131858" cy="764989"/>
          </a:xfrm>
        </p:spPr>
        <p:txBody>
          <a:bodyPr anchor="t">
            <a:normAutofit/>
          </a:bodyPr>
          <a:lstStyle/>
          <a:p>
            <a:pPr>
              <a:lnSpc>
                <a:spcPct val="140000"/>
              </a:lnSpc>
            </a:pPr>
            <a:r>
              <a:rPr lang="fi-FI" sz="1300" dirty="0">
                <a:solidFill>
                  <a:schemeClr val="tx1"/>
                </a:solidFill>
              </a:rPr>
              <a:t>Päivi Portaankorva-Koivisto</a:t>
            </a:r>
          </a:p>
          <a:p>
            <a:pPr>
              <a:lnSpc>
                <a:spcPct val="140000"/>
              </a:lnSpc>
            </a:pPr>
            <a:r>
              <a:rPr lang="fi-FI" sz="1300" dirty="0">
                <a:solidFill>
                  <a:schemeClr val="tx1"/>
                </a:solidFill>
              </a:rPr>
              <a:t>Helsingin yliopisto</a:t>
            </a:r>
          </a:p>
        </p:txBody>
      </p:sp>
    </p:spTree>
    <p:extLst>
      <p:ext uri="{BB962C8B-B14F-4D97-AF65-F5344CB8AC3E}">
        <p14:creationId xmlns:p14="http://schemas.microsoft.com/office/powerpoint/2010/main" val="286059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4B439E-1D5F-60F9-6C56-1F142BAC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Etäopetuksen kokemuksia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A0622F-32C5-FCCB-A8BC-80EF94250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872058"/>
          </a:xfrm>
        </p:spPr>
        <p:txBody>
          <a:bodyPr>
            <a:normAutofit fontScale="70000" lnSpcReduction="20000"/>
          </a:bodyPr>
          <a:lstStyle/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itseohjautuvuuden haasteet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kyky aikatauluttaa tekemisiään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työtilan järjestäminen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opiskelurauhan saaminen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fyysinen kuormittuminen</a:t>
            </a:r>
          </a:p>
          <a:p>
            <a:r>
              <a:rPr lang="fi-FI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opiskelukavereiden tuki</a:t>
            </a:r>
            <a:endParaRPr lang="fi-FI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fi-FI" sz="22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opiskelukulttuurin rakentaminen</a:t>
            </a:r>
          </a:p>
          <a:p>
            <a:r>
              <a:rPr lang="fi-FI" sz="22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työskentelyn struktuuri</a:t>
            </a:r>
          </a:p>
          <a:p>
            <a:r>
              <a:rPr lang="fi-FI" sz="22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välittävä yhteys</a:t>
            </a:r>
          </a:p>
          <a:p>
            <a:r>
              <a:rPr lang="fi-FI" sz="22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vapaamatkustuksen ehkäiseminen </a:t>
            </a:r>
          </a:p>
          <a:p>
            <a:r>
              <a:rPr lang="fi-FI" sz="22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opetuksessa mukana pitäminen</a:t>
            </a:r>
          </a:p>
          <a:p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E0FF7CA-B81F-7846-C2BF-B83D2C000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729554"/>
          </a:xfrm>
        </p:spPr>
        <p:txBody>
          <a:bodyPr>
            <a:normAutofit fontScale="70000" lnSpcReduction="20000"/>
          </a:bodyPr>
          <a:lstStyle/>
          <a:p>
            <a:r>
              <a:rPr lang="fi-FI" sz="2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matkoihin ei mennyt aikaa</a:t>
            </a:r>
          </a:p>
          <a:p>
            <a:r>
              <a:rPr lang="fi-FI" sz="2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ei tarvinnut niin välittää ulkoasusta</a:t>
            </a:r>
          </a:p>
          <a:p>
            <a:r>
              <a:rPr lang="fi-FI" sz="2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kotoisampi opiskeluympäristö</a:t>
            </a:r>
          </a:p>
          <a:p>
            <a:r>
              <a:rPr lang="fi-FI" sz="2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työrauha</a:t>
            </a:r>
          </a:p>
          <a:p>
            <a:r>
              <a:rPr lang="fi-FI" sz="2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välipaloja ehkä saatavilla</a:t>
            </a:r>
          </a:p>
          <a:p>
            <a:r>
              <a:rPr lang="fi-FI" sz="21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chattaily</a:t>
            </a:r>
            <a:r>
              <a:rPr lang="fi-FI" sz="2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puhelimella</a:t>
            </a:r>
          </a:p>
          <a:p>
            <a:r>
              <a:rPr lang="fi-FI" sz="2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tunnin rakenteen vaihtelu</a:t>
            </a:r>
          </a:p>
          <a:p>
            <a:r>
              <a:rPr lang="fi-FI" sz="2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vapaampi ilmapiiri ja erilaiset materiaalit</a:t>
            </a:r>
          </a:p>
          <a:p>
            <a:r>
              <a:rPr lang="fi-FI" sz="2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yksilölliset ohjaukset mahdollisia</a:t>
            </a:r>
          </a:p>
          <a:p>
            <a:r>
              <a:rPr lang="fi-FI" sz="2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pienryhmissä työskentely ja vierailut niissä</a:t>
            </a:r>
          </a:p>
          <a:p>
            <a:r>
              <a:rPr lang="fi-FI" sz="2100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chat</a:t>
            </a:r>
            <a:r>
              <a:rPr lang="fi-FI" sz="2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-viestit oppilaalle henkilökohtaisesti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0B7259F-7B79-EFE6-07CA-6A7A61FCB62E}"/>
              </a:ext>
            </a:extLst>
          </p:cNvPr>
          <p:cNvSpPr/>
          <p:nvPr/>
        </p:nvSpPr>
        <p:spPr>
          <a:xfrm rot="16200000">
            <a:off x="-500016" y="2824739"/>
            <a:ext cx="2327564" cy="54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OPISKELIJAT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0A34E512-3400-4FB1-0D59-3B305918184D}"/>
              </a:ext>
            </a:extLst>
          </p:cNvPr>
          <p:cNvSpPr/>
          <p:nvPr/>
        </p:nvSpPr>
        <p:spPr>
          <a:xfrm rot="16200000">
            <a:off x="-500017" y="5260769"/>
            <a:ext cx="2327564" cy="5462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OPETTAJAT</a:t>
            </a:r>
          </a:p>
        </p:txBody>
      </p:sp>
    </p:spTree>
    <p:extLst>
      <p:ext uri="{BB962C8B-B14F-4D97-AF65-F5344CB8AC3E}">
        <p14:creationId xmlns:p14="http://schemas.microsoft.com/office/powerpoint/2010/main" val="1483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ED2AE-2BD8-2DBD-8D01-327446E1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Itseohjautuvuuden ulottuvuudet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5D91EAFD-F3FE-73EA-505F-21CE89418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1874520"/>
            <a:ext cx="10569039" cy="4351338"/>
          </a:xfrm>
        </p:spPr>
        <p:txBody>
          <a:bodyPr>
            <a:normAutofit fontScale="92500"/>
          </a:bodyPr>
          <a:lstStyle/>
          <a:p>
            <a:r>
              <a:rPr lang="fi-FI" b="1" dirty="0">
                <a:solidFill>
                  <a:schemeClr val="accent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Kognitiivinen</a:t>
            </a:r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 (merkityksellisyyden kokemukset, kyky itsesäätelyyn, tavoitteellisuus ja suunnitelmallisuus)</a:t>
            </a:r>
          </a:p>
          <a:p>
            <a:r>
              <a:rPr lang="fi-FI" sz="2100" b="1" dirty="0">
                <a:solidFill>
                  <a:schemeClr val="accent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Käytöksellinen</a:t>
            </a:r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 (läsnäolon luonne, osallistuminen opetukseen ja ulkoinen motivaatio)</a:t>
            </a:r>
          </a:p>
          <a:p>
            <a:r>
              <a:rPr lang="fi-FI" sz="2100" b="1" dirty="0">
                <a:solidFill>
                  <a:schemeClr val="accent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Emotionaalinen</a:t>
            </a:r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 (kuulumisen ja osallisuuden tunne, uteliaisuus, kiinnostus, nautinto ja itseluottamus)</a:t>
            </a:r>
          </a:p>
          <a:p>
            <a:r>
              <a:rPr lang="fi-FI" sz="2100" b="1" dirty="0">
                <a:solidFill>
                  <a:schemeClr val="accent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Sosiaalinen</a:t>
            </a:r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 (opettaja-oppilas -suhde ja oppilas-oppilas -suhteet )</a:t>
            </a:r>
          </a:p>
          <a:p>
            <a:r>
              <a:rPr lang="fi-FI" sz="2100" b="1" dirty="0">
                <a:solidFill>
                  <a:schemeClr val="accent6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Akateeminen</a:t>
            </a:r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 (opiskeluun liittyvät piirteet kuten tehtävään käytetty aika ja kotitöiden tekeminen)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30D931E-998C-6BB3-7E24-4E4B8A44C72E}"/>
              </a:ext>
            </a:extLst>
          </p:cNvPr>
          <p:cNvSpPr txBox="1"/>
          <p:nvPr/>
        </p:nvSpPr>
        <p:spPr>
          <a:xfrm>
            <a:off x="427512" y="6240921"/>
            <a:ext cx="9524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/>
              <a:t>Baranova</a:t>
            </a:r>
            <a:r>
              <a:rPr lang="fi-FI" sz="1600" dirty="0"/>
              <a:t>, T., </a:t>
            </a:r>
            <a:r>
              <a:rPr lang="fi-FI" sz="1600" dirty="0" err="1"/>
              <a:t>Khalyapina</a:t>
            </a:r>
            <a:r>
              <a:rPr lang="fi-FI" sz="1600" dirty="0"/>
              <a:t>, L., </a:t>
            </a:r>
            <a:r>
              <a:rPr lang="fi-FI" sz="1600" dirty="0" err="1"/>
              <a:t>Kobicheva</a:t>
            </a:r>
            <a:r>
              <a:rPr lang="fi-FI" sz="1600" dirty="0"/>
              <a:t>, A., &amp; </a:t>
            </a:r>
            <a:r>
              <a:rPr lang="fi-FI" sz="1600" dirty="0" err="1"/>
              <a:t>Tokareva</a:t>
            </a:r>
            <a:r>
              <a:rPr lang="fi-FI" sz="1600" dirty="0"/>
              <a:t>, E. (2019). </a:t>
            </a:r>
            <a:r>
              <a:rPr lang="en-US" sz="1600" dirty="0"/>
              <a:t>Evaluation of students’ engagement in integrated learning model in a blended environment. </a:t>
            </a:r>
            <a:r>
              <a:rPr lang="en-US" sz="1600" i="1" dirty="0"/>
              <a:t>Education Sciences</a:t>
            </a:r>
            <a:r>
              <a:rPr lang="en-US" sz="1600" dirty="0"/>
              <a:t>, </a:t>
            </a:r>
            <a:r>
              <a:rPr lang="en-US" sz="1600" i="1" dirty="0"/>
              <a:t>9</a:t>
            </a:r>
            <a:r>
              <a:rPr lang="en-US" sz="1600" dirty="0"/>
              <a:t>(2), 138.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96499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ED2AE-2BD8-2DBD-8D01-327446E1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Etäopetuksessa tarvitaan monia taitoja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5D91EAFD-F3FE-73EA-505F-21CE89418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74520"/>
            <a:ext cx="6352230" cy="4351338"/>
          </a:xfrm>
        </p:spPr>
        <p:txBody>
          <a:bodyPr>
            <a:normAutofit fontScale="92500" lnSpcReduction="10000"/>
          </a:bodyPr>
          <a:lstStyle/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Valmistautua opetukseen</a:t>
            </a:r>
          </a:p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Kuunnella</a:t>
            </a:r>
          </a:p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Lukea</a:t>
            </a:r>
          </a:p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Yritteliäisyyttä</a:t>
            </a:r>
          </a:p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Mielekkyyden kokemista</a:t>
            </a:r>
          </a:p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Mahdollisuuksia osallistua keskusteluihin</a:t>
            </a:r>
          </a:p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Olla vuorovaikutuksessa toisten oppijoiden kanssa</a:t>
            </a:r>
          </a:p>
          <a:p>
            <a:r>
              <a:rPr lang="fi-FI" dirty="0">
                <a:latin typeface="Century Gothic" panose="020B0502020202020204" pitchFamily="34" charset="0"/>
                <a:cs typeface="Calibri" panose="020F0502020204030204" pitchFamily="34" charset="0"/>
              </a:rPr>
              <a:t>Kokemuksia opinnoissa edistymisestä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60E3F16-BF95-7DE2-E0DE-68D3699725A4}"/>
              </a:ext>
            </a:extLst>
          </p:cNvPr>
          <p:cNvSpPr txBox="1"/>
          <p:nvPr/>
        </p:nvSpPr>
        <p:spPr>
          <a:xfrm>
            <a:off x="6979384" y="2111197"/>
            <a:ext cx="3815287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Century Gothic" panose="020B0502020202020204" pitchFamily="34" charset="0"/>
                <a:cs typeface="Calibri" panose="020F0502020204030204" pitchFamily="34" charset="0"/>
              </a:rPr>
              <a:t>Huomioitava myös teknologia, sen saatavuus (</a:t>
            </a:r>
            <a:r>
              <a:rPr lang="fi-FI" sz="2400" dirty="0" err="1">
                <a:latin typeface="Century Gothic" panose="020B0502020202020204" pitchFamily="34" charset="0"/>
                <a:cs typeface="Calibri" panose="020F0502020204030204" pitchFamily="34" charset="0"/>
              </a:rPr>
              <a:t>availability</a:t>
            </a:r>
            <a:r>
              <a:rPr lang="fi-FI" sz="2400" dirty="0">
                <a:latin typeface="Century Gothic" panose="020B0502020202020204" pitchFamily="34" charset="0"/>
                <a:cs typeface="Calibri" panose="020F0502020204030204" pitchFamily="34" charset="0"/>
              </a:rPr>
              <a:t>) ja saavutettavuus (</a:t>
            </a:r>
            <a:r>
              <a:rPr lang="fi-FI" sz="2400" dirty="0" err="1">
                <a:latin typeface="Century Gothic" panose="020B0502020202020204" pitchFamily="34" charset="0"/>
                <a:cs typeface="Calibri" panose="020F0502020204030204" pitchFamily="34" charset="0"/>
              </a:rPr>
              <a:t>accessbility</a:t>
            </a:r>
            <a:r>
              <a:rPr lang="fi-FI" sz="2400" dirty="0">
                <a:latin typeface="Century Gothic" panose="020B0502020202020204" pitchFamily="34" charset="0"/>
                <a:cs typeface="Calibri" panose="020F0502020204030204" pitchFamily="34" charset="0"/>
              </a:rPr>
              <a:t>).</a:t>
            </a:r>
            <a:endParaRPr lang="fi-FI" sz="2400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777062A-386D-B662-9433-EF0A6A4C2C7E}"/>
              </a:ext>
            </a:extLst>
          </p:cNvPr>
          <p:cNvSpPr txBox="1"/>
          <p:nvPr/>
        </p:nvSpPr>
        <p:spPr>
          <a:xfrm>
            <a:off x="1069848" y="6062692"/>
            <a:ext cx="9524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/>
              <a:t>Baranova</a:t>
            </a:r>
            <a:r>
              <a:rPr lang="fi-FI" sz="1600" dirty="0"/>
              <a:t>, T., </a:t>
            </a:r>
            <a:r>
              <a:rPr lang="fi-FI" sz="1600" dirty="0" err="1"/>
              <a:t>Khalyapina</a:t>
            </a:r>
            <a:r>
              <a:rPr lang="fi-FI" sz="1600" dirty="0"/>
              <a:t>, L., </a:t>
            </a:r>
            <a:r>
              <a:rPr lang="fi-FI" sz="1600" dirty="0" err="1"/>
              <a:t>Kobicheva</a:t>
            </a:r>
            <a:r>
              <a:rPr lang="fi-FI" sz="1600" dirty="0"/>
              <a:t>, A., &amp; </a:t>
            </a:r>
            <a:r>
              <a:rPr lang="fi-FI" sz="1600" dirty="0" err="1"/>
              <a:t>Tokareva</a:t>
            </a:r>
            <a:r>
              <a:rPr lang="fi-FI" sz="1600" dirty="0"/>
              <a:t>, E. (2019). </a:t>
            </a:r>
            <a:r>
              <a:rPr lang="en-US" sz="1600" dirty="0"/>
              <a:t>Evaluation of students’ engagement in integrated learning model in a blended environment. </a:t>
            </a:r>
            <a:r>
              <a:rPr lang="en-US" sz="1600" i="1" dirty="0"/>
              <a:t>Education Sciences</a:t>
            </a:r>
            <a:r>
              <a:rPr lang="en-US" sz="1600" dirty="0"/>
              <a:t>, </a:t>
            </a:r>
            <a:r>
              <a:rPr lang="en-US" sz="1600" i="1" dirty="0"/>
              <a:t>9</a:t>
            </a:r>
            <a:r>
              <a:rPr lang="en-US" sz="1600" dirty="0"/>
              <a:t>(2), 138.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89334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08FBE0-30BC-7CC8-C13B-21CA7D87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24592"/>
            <a:ext cx="9634011" cy="1325563"/>
          </a:xfrm>
        </p:spPr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Sitoutunut oppilas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7F43E3-E9D2-B534-24D3-1F48D887C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9" y="1874520"/>
            <a:ext cx="5687212" cy="4480560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Tarmokas</a:t>
            </a:r>
            <a:r>
              <a:rPr lang="fi-FI" dirty="0">
                <a:latin typeface="Century Gothic" panose="020B0502020202020204" pitchFamily="34" charset="0"/>
              </a:rPr>
              <a:t> (toipuu koettelemuksista (</a:t>
            </a:r>
            <a:r>
              <a:rPr lang="fi-FI" dirty="0" err="1">
                <a:latin typeface="Century Gothic" panose="020B0502020202020204" pitchFamily="34" charset="0"/>
              </a:rPr>
              <a:t>resilienssi</a:t>
            </a:r>
            <a:r>
              <a:rPr lang="fi-FI" dirty="0">
                <a:latin typeface="Century Gothic" panose="020B0502020202020204" pitchFamily="34" charset="0"/>
              </a:rPr>
              <a:t>) ja haluaa panostaa koulutyöhön)</a:t>
            </a:r>
          </a:p>
          <a:p>
            <a:r>
              <a:rPr lang="fi-FI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Omistautunut</a:t>
            </a:r>
            <a:r>
              <a:rPr lang="fi-FI" dirty="0">
                <a:latin typeface="Century Gothic" panose="020B0502020202020204" pitchFamily="34" charset="0"/>
              </a:rPr>
              <a:t> (pitää työskentelyä merkityksellisenä, innostuu, on ylpeä ja inspiroituu työskentelemään)</a:t>
            </a:r>
          </a:p>
          <a:p>
            <a:r>
              <a:rPr lang="fi-FI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Omaksuva</a:t>
            </a:r>
            <a:r>
              <a:rPr lang="fi-FI" dirty="0">
                <a:latin typeface="Century Gothic" panose="020B0502020202020204" pitchFamily="34" charset="0"/>
              </a:rPr>
              <a:t> (tiedonjanoinen, uppoutuu työskentelyyn ja saa siitä </a:t>
            </a:r>
            <a:r>
              <a:rPr lang="fi-FI" dirty="0" err="1">
                <a:latin typeface="Century Gothic" panose="020B0502020202020204" pitchFamily="34" charset="0"/>
              </a:rPr>
              <a:t>flow</a:t>
            </a:r>
            <a:r>
              <a:rPr lang="fi-FI" dirty="0">
                <a:latin typeface="Century Gothic" panose="020B0502020202020204" pitchFamily="34" charset="0"/>
              </a:rPr>
              <a:t>-kokemuksia)</a:t>
            </a:r>
            <a:endParaRPr lang="fi-FI" dirty="0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11A4854C-3634-4AD0-20AF-4D9CA8F85E7A}"/>
              </a:ext>
            </a:extLst>
          </p:cNvPr>
          <p:cNvGrpSpPr/>
          <p:nvPr/>
        </p:nvGrpSpPr>
        <p:grpSpPr>
          <a:xfrm>
            <a:off x="6990725" y="2644170"/>
            <a:ext cx="3713134" cy="1569660"/>
            <a:chOff x="6990725" y="2644170"/>
            <a:chExt cx="3713134" cy="1569660"/>
          </a:xfrm>
        </p:grpSpPr>
        <p:sp>
          <p:nvSpPr>
            <p:cNvPr id="4" name="Tekstiruutu 3">
              <a:extLst>
                <a:ext uri="{FF2B5EF4-FFF2-40B4-BE49-F238E27FC236}">
                  <a16:creationId xmlns:a16="http://schemas.microsoft.com/office/drawing/2014/main" id="{DE10657C-8F2F-ED64-A164-23AEF1256563}"/>
                </a:ext>
              </a:extLst>
            </p:cNvPr>
            <p:cNvSpPr txBox="1"/>
            <p:nvPr/>
          </p:nvSpPr>
          <p:spPr>
            <a:xfrm>
              <a:off x="8376296" y="2644170"/>
              <a:ext cx="2327563" cy="156966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2400" dirty="0">
                  <a:latin typeface="Century Gothic" panose="020B0502020202020204" pitchFamily="34" charset="0"/>
                </a:rPr>
                <a:t>iloisia, luottavaisia ja positiivisia tunteita</a:t>
              </a:r>
              <a:endParaRPr lang="fi-FI" sz="2400" dirty="0"/>
            </a:p>
          </p:txBody>
        </p:sp>
        <p:sp>
          <p:nvSpPr>
            <p:cNvPr id="5" name="Nuoli oikealle 4">
              <a:extLst>
                <a:ext uri="{FF2B5EF4-FFF2-40B4-BE49-F238E27FC236}">
                  <a16:creationId xmlns:a16="http://schemas.microsoft.com/office/drawing/2014/main" id="{9A656D71-D777-7B57-8F33-7C97D8A19F32}"/>
                </a:ext>
              </a:extLst>
            </p:cNvPr>
            <p:cNvSpPr/>
            <p:nvPr/>
          </p:nvSpPr>
          <p:spPr>
            <a:xfrm>
              <a:off x="6990725" y="3201884"/>
              <a:ext cx="1151907" cy="4542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7" name="Tekstiruutu 6">
            <a:extLst>
              <a:ext uri="{FF2B5EF4-FFF2-40B4-BE49-F238E27FC236}">
                <a16:creationId xmlns:a16="http://schemas.microsoft.com/office/drawing/2014/main" id="{817A4416-675C-6B9A-EA94-2C4515DEEB90}"/>
              </a:ext>
            </a:extLst>
          </p:cNvPr>
          <p:cNvSpPr txBox="1"/>
          <p:nvPr/>
        </p:nvSpPr>
        <p:spPr>
          <a:xfrm>
            <a:off x="1069848" y="6031785"/>
            <a:ext cx="8597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Carmona-</a:t>
            </a:r>
            <a:r>
              <a:rPr lang="en-US" sz="1400" dirty="0" err="1"/>
              <a:t>Halty</a:t>
            </a:r>
            <a:r>
              <a:rPr lang="en-US" sz="1400" dirty="0"/>
              <a:t>, M., </a:t>
            </a:r>
            <a:r>
              <a:rPr lang="en-US" sz="1400" dirty="0" err="1"/>
              <a:t>Salanova</a:t>
            </a:r>
            <a:r>
              <a:rPr lang="en-US" sz="1400" dirty="0"/>
              <a:t>, M., </a:t>
            </a:r>
            <a:r>
              <a:rPr lang="en-US" sz="1400" dirty="0" err="1"/>
              <a:t>Llorens</a:t>
            </a:r>
            <a:r>
              <a:rPr lang="en-US" sz="1400" dirty="0"/>
              <a:t>, S., &amp; Schaufeli, W. B. (2021). Linking positive emotions and academic performance: The mediated role of academic psychological capital and academic engagement. </a:t>
            </a:r>
            <a:r>
              <a:rPr lang="en-US" sz="1400" i="1" dirty="0"/>
              <a:t>Current Psychology</a:t>
            </a:r>
            <a:r>
              <a:rPr lang="en-US" sz="1400" dirty="0"/>
              <a:t>, 40(6), 2938-2947.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79898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3">
            <a:extLst>
              <a:ext uri="{FF2B5EF4-FFF2-40B4-BE49-F238E27FC236}">
                <a16:creationId xmlns:a16="http://schemas.microsoft.com/office/drawing/2014/main" id="{008CB88F-52E0-52A4-8C18-C1BD0D834CC4}"/>
              </a:ext>
            </a:extLst>
          </p:cNvPr>
          <p:cNvGrpSpPr/>
          <p:nvPr/>
        </p:nvGrpSpPr>
        <p:grpSpPr>
          <a:xfrm>
            <a:off x="1769421" y="1430595"/>
            <a:ext cx="8381893" cy="3971587"/>
            <a:chOff x="-90785" y="-1"/>
            <a:chExt cx="5370735" cy="2368114"/>
          </a:xfrm>
        </p:grpSpPr>
        <p:sp>
          <p:nvSpPr>
            <p:cNvPr id="5" name="Ellipsi 4">
              <a:extLst>
                <a:ext uri="{FF2B5EF4-FFF2-40B4-BE49-F238E27FC236}">
                  <a16:creationId xmlns:a16="http://schemas.microsoft.com/office/drawing/2014/main" id="{51B594A7-8E5C-DACD-5632-149AE67AE88F}"/>
                </a:ext>
              </a:extLst>
            </p:cNvPr>
            <p:cNvSpPr/>
            <p:nvPr/>
          </p:nvSpPr>
          <p:spPr>
            <a:xfrm>
              <a:off x="412607" y="-1"/>
              <a:ext cx="1706970" cy="6654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Kognitiivinen sitoutuminen</a:t>
              </a:r>
              <a:endParaRPr lang="fi-FI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Ellipsi 5">
              <a:extLst>
                <a:ext uri="{FF2B5EF4-FFF2-40B4-BE49-F238E27FC236}">
                  <a16:creationId xmlns:a16="http://schemas.microsoft.com/office/drawing/2014/main" id="{C5F88D30-B930-A6E5-007C-D4ACDBC2B089}"/>
                </a:ext>
              </a:extLst>
            </p:cNvPr>
            <p:cNvSpPr/>
            <p:nvPr/>
          </p:nvSpPr>
          <p:spPr>
            <a:xfrm>
              <a:off x="3145295" y="0"/>
              <a:ext cx="1706970" cy="6654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Emotionaalinen</a:t>
              </a:r>
              <a:r>
                <a:rPr lang="fi-FI" sz="1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i-FI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sitoutuminen</a:t>
              </a: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6D7402C-D5B0-85F2-E43A-6A23229F0DC0}"/>
                </a:ext>
              </a:extLst>
            </p:cNvPr>
            <p:cNvSpPr/>
            <p:nvPr/>
          </p:nvSpPr>
          <p:spPr>
            <a:xfrm>
              <a:off x="-90785" y="837027"/>
              <a:ext cx="1291761" cy="15240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Määrällisesti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15000"/>
                </a:lnSpc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tarkkaavaisuus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15000"/>
                </a:lnSpc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yrittäminen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15000"/>
                </a:lnSpc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sitkeys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15000"/>
                </a:lnSpc>
                <a:buFont typeface="Courier New" panose="02070309020205020404" pitchFamily="49" charset="0"/>
                <a:buChar char="o"/>
                <a:tabLst>
                  <a:tab pos="90170" algn="l"/>
                </a:tabLst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tehtävään käytetty aika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88A12F65-EEBF-3C91-0178-C8471E2ACBB5}"/>
                </a:ext>
              </a:extLst>
            </p:cNvPr>
            <p:cNvSpPr/>
            <p:nvPr/>
          </p:nvSpPr>
          <p:spPr>
            <a:xfrm>
              <a:off x="1266091" y="837027"/>
              <a:ext cx="1291761" cy="152405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Laadullisesti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oppimisen strategiat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tiedon omaksuminen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uteliaisuus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21E8BA27-C383-83EC-3193-C5AB262B8DE7}"/>
                </a:ext>
              </a:extLst>
            </p:cNvPr>
            <p:cNvSpPr/>
            <p:nvPr/>
          </p:nvSpPr>
          <p:spPr>
            <a:xfrm>
              <a:off x="2659929" y="844061"/>
              <a:ext cx="1291760" cy="15240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Positiiviset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nautinto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onnellisuus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itseluottamus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D81C32B1-6187-5479-7D8D-778FDF7A4923}"/>
                </a:ext>
              </a:extLst>
            </p:cNvPr>
            <p:cNvSpPr/>
            <p:nvPr/>
          </p:nvSpPr>
          <p:spPr>
            <a:xfrm>
              <a:off x="3988190" y="844062"/>
              <a:ext cx="1291760" cy="152405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Negatiiviset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kyllästyminen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turhautuminen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fi-FI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ahdistus</a:t>
              </a:r>
              <a:endPara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Alanuoli 10">
              <a:extLst>
                <a:ext uri="{FF2B5EF4-FFF2-40B4-BE49-F238E27FC236}">
                  <a16:creationId xmlns:a16="http://schemas.microsoft.com/office/drawing/2014/main" id="{37B14371-B1D3-BF58-3F60-B1F46D916B2C}"/>
                </a:ext>
              </a:extLst>
            </p:cNvPr>
            <p:cNvSpPr/>
            <p:nvPr/>
          </p:nvSpPr>
          <p:spPr>
            <a:xfrm>
              <a:off x="476933" y="555674"/>
              <a:ext cx="232347" cy="23234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2" name="Alanuoli 11">
              <a:extLst>
                <a:ext uri="{FF2B5EF4-FFF2-40B4-BE49-F238E27FC236}">
                  <a16:creationId xmlns:a16="http://schemas.microsoft.com/office/drawing/2014/main" id="{97B28A81-5019-3F3F-994B-E9FC6389D143}"/>
                </a:ext>
              </a:extLst>
            </p:cNvPr>
            <p:cNvSpPr/>
            <p:nvPr/>
          </p:nvSpPr>
          <p:spPr>
            <a:xfrm>
              <a:off x="1714890" y="576776"/>
              <a:ext cx="232347" cy="23234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3" name="Alanuoli 12">
              <a:extLst>
                <a:ext uri="{FF2B5EF4-FFF2-40B4-BE49-F238E27FC236}">
                  <a16:creationId xmlns:a16="http://schemas.microsoft.com/office/drawing/2014/main" id="{2EB7D6A6-A485-D4FC-F0D9-30401C5B2665}"/>
                </a:ext>
              </a:extLst>
            </p:cNvPr>
            <p:cNvSpPr/>
            <p:nvPr/>
          </p:nvSpPr>
          <p:spPr>
            <a:xfrm>
              <a:off x="3304540" y="576776"/>
              <a:ext cx="232347" cy="23234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4" name="Alanuoli 13">
              <a:extLst>
                <a:ext uri="{FF2B5EF4-FFF2-40B4-BE49-F238E27FC236}">
                  <a16:creationId xmlns:a16="http://schemas.microsoft.com/office/drawing/2014/main" id="{D3EB8AE7-4953-0FDB-EC4F-A345C1330161}"/>
                </a:ext>
              </a:extLst>
            </p:cNvPr>
            <p:cNvSpPr/>
            <p:nvPr/>
          </p:nvSpPr>
          <p:spPr>
            <a:xfrm>
              <a:off x="4429955" y="583809"/>
              <a:ext cx="232347" cy="23234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  <p:sp>
        <p:nvSpPr>
          <p:cNvPr id="15" name="Tekstiruutu 14">
            <a:extLst>
              <a:ext uri="{FF2B5EF4-FFF2-40B4-BE49-F238E27FC236}">
                <a16:creationId xmlns:a16="http://schemas.microsoft.com/office/drawing/2014/main" id="{EB9D12B5-7E27-286A-4E19-7321EDE3764C}"/>
              </a:ext>
            </a:extLst>
          </p:cNvPr>
          <p:cNvSpPr txBox="1"/>
          <p:nvPr/>
        </p:nvSpPr>
        <p:spPr>
          <a:xfrm>
            <a:off x="1769421" y="5911246"/>
            <a:ext cx="907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Halverson, L. R., &amp; Graham, C. R. (2019). Learner engagement in blended learning environments: A conceptual framework. </a:t>
            </a:r>
            <a:r>
              <a:rPr lang="en-US" sz="1600" i="1" dirty="0"/>
              <a:t>Online Learning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(2), 145–178.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51530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4000F9-9A77-6ED1-813C-3A628E75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Miten opettaja voi auttaa sitoutumisessa?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CB2AC-C0C1-816A-45F9-05D18DB248B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fi-FI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Hyödynnä ennakkovalmistautuminen oppitunnille: </a:t>
            </a:r>
            <a:br>
              <a:rPr lang="fi-FI" dirty="0">
                <a:latin typeface="Century Gothic" panose="020B0502020202020204" pitchFamily="34" charset="0"/>
              </a:rPr>
            </a:br>
            <a:r>
              <a:rPr lang="fi-FI" dirty="0">
                <a:latin typeface="Century Gothic" panose="020B0502020202020204" pitchFamily="34" charset="0"/>
              </a:rPr>
              <a:t>edellytä, että opiskelijat oikeasti tutustuvat uuteen aiheeseen itsenäisesti ja kehittävät itseluottamusta omasta osaamisestaan. Tämä auttaa myös aikatauluttamisessa.</a:t>
            </a:r>
          </a:p>
          <a:p>
            <a:pPr lvl="0"/>
            <a:r>
              <a:rPr lang="fi-FI" sz="21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Hyödynnä kasvokkain tapahtuva työskentelyaika:</a:t>
            </a:r>
            <a:br>
              <a:rPr lang="fi-FI" dirty="0">
                <a:latin typeface="Century Gothic" panose="020B0502020202020204" pitchFamily="34" charset="0"/>
              </a:rPr>
            </a:br>
            <a:r>
              <a:rPr lang="fi-FI" dirty="0">
                <a:latin typeface="Century Gothic" panose="020B0502020202020204" pitchFamily="34" charset="0"/>
              </a:rPr>
              <a:t>kehitä opiskelijoiden keskustelutaitoja ja vahvista käsitteellistä ymmärrystä sekä korjaa virhekäsityksiä ja väärinymmärryksiä.</a:t>
            </a:r>
          </a:p>
          <a:p>
            <a:pPr lvl="0"/>
            <a:r>
              <a:rPr lang="fi-FI" sz="21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Hyödynnä ryhmätyöskentely:</a:t>
            </a:r>
            <a:br>
              <a:rPr lang="fi-FI" dirty="0">
                <a:latin typeface="Century Gothic" panose="020B0502020202020204" pitchFamily="34" charset="0"/>
              </a:rPr>
            </a:br>
            <a:r>
              <a:rPr lang="fi-FI" dirty="0">
                <a:latin typeface="Century Gothic" panose="020B0502020202020204" pitchFamily="34" charset="0"/>
              </a:rPr>
              <a:t>käytä tehtäviä, jotka edellyttävät ongelmanratkaisua, luovaa ajattelua ja vuorovaikutustaitoja. Näin saavutetaan syvempää ymmärrystä.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105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6EE2EE-5213-6776-5593-4629A185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1"/>
            <a:ext cx="9634011" cy="957150"/>
          </a:xfrm>
        </p:spPr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Ideoita opettajan avuksi (75 min oppitunti)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B43A02-EBFD-C6A4-4F06-16738953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74520"/>
            <a:ext cx="4226547" cy="4351338"/>
          </a:xfrm>
        </p:spPr>
        <p:txBody>
          <a:bodyPr>
            <a:normAutofit lnSpcReduction="10000"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Suunnittele mielekkäät ennakkotyöt kotiin</a:t>
            </a:r>
          </a:p>
          <a:p>
            <a:r>
              <a:rPr lang="fi-FI" dirty="0">
                <a:latin typeface="Century Gothic" panose="020B0502020202020204" pitchFamily="34" charset="0"/>
              </a:rPr>
              <a:t>Oppitunnilla virittäydytään aiheeseen tutkimalla jotain materiaalia yhteisesti  (10 min)</a:t>
            </a:r>
          </a:p>
          <a:p>
            <a:r>
              <a:rPr lang="fi-FI" dirty="0">
                <a:latin typeface="Century Gothic" panose="020B0502020202020204" pitchFamily="34" charset="0"/>
              </a:rPr>
              <a:t>Seuraavaksi käydään yhdessä läpi opiskelijoiden kotona laatimia kysymyksiä ja esimerkkejä (15 min)</a:t>
            </a:r>
          </a:p>
          <a:p>
            <a:endParaRPr lang="fi-FI" dirty="0">
              <a:latin typeface="Century Gothic" panose="020B050202020202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006E0FC-14E9-50FA-6CDF-588D1A5BE117}"/>
              </a:ext>
            </a:extLst>
          </p:cNvPr>
          <p:cNvSpPr txBox="1"/>
          <p:nvPr/>
        </p:nvSpPr>
        <p:spPr>
          <a:xfrm>
            <a:off x="9343224" y="1460070"/>
            <a:ext cx="1360635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Keksi aiheesta mielekäs tehtävä, kysymys tai väite.</a:t>
            </a: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02898D46-9133-E89C-56AD-39CF58262BB8}"/>
              </a:ext>
            </a:extLst>
          </p:cNvPr>
          <p:cNvSpPr txBox="1"/>
          <p:nvPr/>
        </p:nvSpPr>
        <p:spPr>
          <a:xfrm>
            <a:off x="5701876" y="1460070"/>
            <a:ext cx="345637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Mitä ennakkotietoja uuden asian oppiminen edellyttää ja mitkä niistä jo hallitset?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1947803-D6BB-87A0-2065-1FFA16530839}"/>
              </a:ext>
            </a:extLst>
          </p:cNvPr>
          <p:cNvSpPr txBox="1"/>
          <p:nvPr/>
        </p:nvSpPr>
        <p:spPr>
          <a:xfrm>
            <a:off x="7574637" y="2505670"/>
            <a:ext cx="158361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Mitä tiedät aiheesta ennakkoon?</a:t>
            </a:r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F68A06F2-FBD1-DB64-1062-932D295ABE6A}"/>
              </a:ext>
            </a:extLst>
          </p:cNvPr>
          <p:cNvSpPr txBox="1"/>
          <p:nvPr/>
        </p:nvSpPr>
        <p:spPr>
          <a:xfrm>
            <a:off x="5756342" y="3880005"/>
            <a:ext cx="5026152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Kuva: miten liittyy päivän aiheeseen?</a:t>
            </a:r>
          </a:p>
          <a:p>
            <a:r>
              <a:rPr lang="fi-FI" dirty="0">
                <a:latin typeface="Century Gothic" panose="020B0502020202020204" pitchFamily="34" charset="0"/>
              </a:rPr>
              <a:t>Animaatio: miten eri parametrit vaikuttavat?</a:t>
            </a:r>
          </a:p>
          <a:p>
            <a:r>
              <a:rPr lang="fi-FI" dirty="0">
                <a:latin typeface="Century Gothic" panose="020B0502020202020204" pitchFamily="34" charset="0"/>
              </a:rPr>
              <a:t>Kuvaaja: mitä voit kertoa aiheesta kuvaajan perusteella?</a:t>
            </a:r>
          </a:p>
          <a:p>
            <a:r>
              <a:rPr lang="fi-FI" dirty="0">
                <a:latin typeface="Century Gothic" panose="020B0502020202020204" pitchFamily="34" charset="0"/>
              </a:rPr>
              <a:t>Video/ verkkoteksti: tutkitaan uuden aiheen historiaa tai sovellusmahdollisuuksia </a:t>
            </a:r>
            <a:endParaRPr lang="fi-FI" dirty="0"/>
          </a:p>
        </p:txBody>
      </p:sp>
      <p:sp>
        <p:nvSpPr>
          <p:cNvPr id="8" name="Nuoli oikealle 7">
            <a:extLst>
              <a:ext uri="{FF2B5EF4-FFF2-40B4-BE49-F238E27FC236}">
                <a16:creationId xmlns:a16="http://schemas.microsoft.com/office/drawing/2014/main" id="{9510F6FE-FD5A-D3BD-34CB-94F0DDC4AF6C}"/>
              </a:ext>
            </a:extLst>
          </p:cNvPr>
          <p:cNvSpPr/>
          <p:nvPr/>
        </p:nvSpPr>
        <p:spPr>
          <a:xfrm>
            <a:off x="4413753" y="2179360"/>
            <a:ext cx="882642" cy="315745"/>
          </a:xfrm>
          <a:prstGeom prst="rightArrow">
            <a:avLst>
              <a:gd name="adj1" fmla="val 45255"/>
              <a:gd name="adj2" fmla="val 34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" name="Nuoli oikealle 9">
            <a:extLst>
              <a:ext uri="{FF2B5EF4-FFF2-40B4-BE49-F238E27FC236}">
                <a16:creationId xmlns:a16="http://schemas.microsoft.com/office/drawing/2014/main" id="{2E2BFA55-43E2-F4C5-E812-44F24F527E83}"/>
              </a:ext>
            </a:extLst>
          </p:cNvPr>
          <p:cNvSpPr/>
          <p:nvPr/>
        </p:nvSpPr>
        <p:spPr>
          <a:xfrm>
            <a:off x="4855074" y="4080555"/>
            <a:ext cx="882642" cy="315745"/>
          </a:xfrm>
          <a:prstGeom prst="rightArrow">
            <a:avLst>
              <a:gd name="adj1" fmla="val 45255"/>
              <a:gd name="adj2" fmla="val 34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7C9D51B-9E85-7C1F-B13F-3E1AA0B7FD8B}"/>
              </a:ext>
            </a:extLst>
          </p:cNvPr>
          <p:cNvSpPr txBox="1"/>
          <p:nvPr/>
        </p:nvSpPr>
        <p:spPr>
          <a:xfrm>
            <a:off x="5510935" y="2492854"/>
            <a:ext cx="1872761" cy="9233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Vahvista osaamista perustehtävillä.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199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6EE2EE-5213-6776-5593-4629A185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Lisää ideoita opettajan avuksi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B43A02-EBFD-C6A4-4F06-16738953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637013"/>
            <a:ext cx="3598223" cy="4718067"/>
          </a:xfrm>
        </p:spPr>
        <p:txBody>
          <a:bodyPr>
            <a:normAutofit fontScale="92500" lnSpcReduction="20000"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Etäopetuksessa oppitunnin toinen osa kannattaa käyttää ainakin osin pienryhmätyöskentelyyn </a:t>
            </a:r>
            <a:br>
              <a:rPr lang="fi-FI" dirty="0">
                <a:latin typeface="Century Gothic" panose="020B0502020202020204" pitchFamily="34" charset="0"/>
              </a:rPr>
            </a:br>
            <a:r>
              <a:rPr lang="fi-FI" dirty="0">
                <a:latin typeface="Century Gothic" panose="020B0502020202020204" pitchFamily="34" charset="0"/>
              </a:rPr>
              <a:t>(20 min)</a:t>
            </a:r>
          </a:p>
          <a:p>
            <a:r>
              <a:rPr lang="fi-FI" dirty="0">
                <a:latin typeface="Century Gothic" panose="020B0502020202020204" pitchFamily="34" charset="0"/>
              </a:rPr>
              <a:t>Itsenäisen työskentelyn vaihe (15 min)</a:t>
            </a:r>
          </a:p>
          <a:p>
            <a:r>
              <a:rPr lang="fi-FI" dirty="0">
                <a:latin typeface="Century Gothic" panose="020B0502020202020204" pitchFamily="34" charset="0"/>
              </a:rPr>
              <a:t>Lopuksi yhteistä aikaa kysymyksille ja ryhmätyöskentelyn purulle </a:t>
            </a:r>
            <a:br>
              <a:rPr lang="fi-FI" dirty="0">
                <a:latin typeface="Century Gothic" panose="020B0502020202020204" pitchFamily="34" charset="0"/>
              </a:rPr>
            </a:br>
            <a:r>
              <a:rPr lang="fi-FI" dirty="0">
                <a:latin typeface="Century Gothic" panose="020B0502020202020204" pitchFamily="34" charset="0"/>
              </a:rPr>
              <a:t>(15 min)</a:t>
            </a:r>
          </a:p>
          <a:p>
            <a:endParaRPr lang="fi-FI" dirty="0">
              <a:latin typeface="Century Gothic" panose="020B0502020202020204" pitchFamily="34" charset="0"/>
            </a:endParaRPr>
          </a:p>
          <a:p>
            <a:endParaRPr lang="fi-FI" dirty="0">
              <a:latin typeface="Century Gothic" panose="020B0502020202020204" pitchFamily="34" charset="0"/>
            </a:endParaRP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710D62E-B6CA-AFFE-F434-76720B9A9CD9}"/>
              </a:ext>
            </a:extLst>
          </p:cNvPr>
          <p:cNvSpPr txBox="1"/>
          <p:nvPr/>
        </p:nvSpPr>
        <p:spPr>
          <a:xfrm>
            <a:off x="4975761" y="1828483"/>
            <a:ext cx="546264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Mielekäs tutkiva tehtävä: vertaillaan kotoa aiheeseen sopivia esimerkkejä, tutkitaan </a:t>
            </a:r>
            <a:r>
              <a:rPr lang="fi-FI" dirty="0" err="1"/>
              <a:t>GeoGebralla</a:t>
            </a:r>
            <a:r>
              <a:rPr lang="fi-FI" dirty="0"/>
              <a:t> aihetta, ratkaistaan ongelmatehtävä, käytetään sähköisiä toimintavälineitä tehtävien tekemiseen, pelataan jokin peli, tehdään aiempaan aiheeseen liittyviä soveltavia tehtäviä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3F932C0-FA22-C49E-A9BA-365951384270}"/>
              </a:ext>
            </a:extLst>
          </p:cNvPr>
          <p:cNvSpPr txBox="1"/>
          <p:nvPr/>
        </p:nvSpPr>
        <p:spPr>
          <a:xfrm>
            <a:off x="4975761" y="3954482"/>
            <a:ext cx="501138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Harjoitellaan laskurutiineja muutaman perustehtävän avulla.</a:t>
            </a:r>
          </a:p>
        </p:txBody>
      </p:sp>
    </p:spTree>
    <p:extLst>
      <p:ext uri="{BB962C8B-B14F-4D97-AF65-F5344CB8AC3E}">
        <p14:creationId xmlns:p14="http://schemas.microsoft.com/office/powerpoint/2010/main" val="2501265093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RightStep">
      <a:dk1>
        <a:srgbClr val="000000"/>
      </a:dk1>
      <a:lt1>
        <a:srgbClr val="FFFFFF"/>
      </a:lt1>
      <a:dk2>
        <a:srgbClr val="412F24"/>
      </a:dk2>
      <a:lt2>
        <a:srgbClr val="E2E6E8"/>
      </a:lt2>
      <a:accent1>
        <a:srgbClr val="BE9A86"/>
      </a:accent1>
      <a:accent2>
        <a:srgbClr val="ADA176"/>
      </a:accent2>
      <a:accent3>
        <a:srgbClr val="9FA77F"/>
      </a:accent3>
      <a:accent4>
        <a:srgbClr val="8AAB75"/>
      </a:accent4>
      <a:accent5>
        <a:srgbClr val="81AD82"/>
      </a:accent5>
      <a:accent6>
        <a:srgbClr val="77AE8F"/>
      </a:accent6>
      <a:hlink>
        <a:srgbClr val="5A879F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4590</TotalTime>
  <Words>651</Words>
  <Application>Microsoft Macintosh PowerPoint</Application>
  <PresentationFormat>Laajakuva</PresentationFormat>
  <Paragraphs>95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Arial</vt:lpstr>
      <vt:lpstr>Avenir Next LT Pro</vt:lpstr>
      <vt:lpstr>Calibri</vt:lpstr>
      <vt:lpstr>Century Gothic</vt:lpstr>
      <vt:lpstr>Courier New</vt:lpstr>
      <vt:lpstr>Modern Love</vt:lpstr>
      <vt:lpstr>BohemianVTI</vt:lpstr>
      <vt:lpstr>Oppijat ja laadukas etäopetus</vt:lpstr>
      <vt:lpstr>Etäopetuksen kokemuksia</vt:lpstr>
      <vt:lpstr>Itseohjautuvuuden ulottuvuudet</vt:lpstr>
      <vt:lpstr>Etäopetuksessa tarvitaan monia taitoja </vt:lpstr>
      <vt:lpstr>Sitoutunut oppilas</vt:lpstr>
      <vt:lpstr>PowerPoint-esitys</vt:lpstr>
      <vt:lpstr>Miten opettaja voi auttaa sitoutumisessa?</vt:lpstr>
      <vt:lpstr>Ideoita opettajan avuksi (75 min oppitunti) </vt:lpstr>
      <vt:lpstr>Lisää ideoita opettajan avuksi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Oppijat ja laadukas etäopetus</dc:title>
  <dc:creator>Päivi Portaankorva-Koivisto</dc:creator>
  <cp:lastModifiedBy>Päivi Portaankorva-Koivisto</cp:lastModifiedBy>
  <cp:revision>8</cp:revision>
  <dcterms:created xsi:type="dcterms:W3CDTF">2022-06-15T05:16:48Z</dcterms:created>
  <dcterms:modified xsi:type="dcterms:W3CDTF">2022-06-18T09:47:02Z</dcterms:modified>
</cp:coreProperties>
</file>