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AjgTdHnxk7aad2JkQyP/3YBM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kuv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time_continue=4&amp;v=bLAs3izG0l8&amp;feature=emb_log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utkibudjettia.fi/etusivu" TargetMode="External"/><Relationship Id="rId4" Type="http://schemas.openxmlformats.org/officeDocument/2006/relationships/hyperlink" Target="http://tutkibudjettia.fi" TargetMode="External"/><Relationship Id="rId5" Type="http://schemas.openxmlformats.org/officeDocument/2006/relationships/hyperlink" Target="https://budjetti.vm.fi/indox/index.jsp" TargetMode="External"/><Relationship Id="rId6" Type="http://schemas.openxmlformats.org/officeDocument/2006/relationships/hyperlink" Target="https://budjetti.vm.fi/indox/indexse.jsp" TargetMode="External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veronmaksajat.fi/luvut/Tilastot/" TargetMode="External"/><Relationship Id="rId4" Type="http://schemas.openxmlformats.org/officeDocument/2006/relationships/hyperlink" Target="http://www.veronmaksajat.fi/luvut/Laskelmat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kuntaliitto.fi/tietotuotteet-ja-palvelut/analyysit-ja-tietoaineistot/kuntanavigaattori" TargetMode="External"/><Relationship Id="rId4" Type="http://schemas.openxmlformats.org/officeDocument/2006/relationships/hyperlink" Target="https://www.kommunforbundet.fi/informationsprodukter-och-informationstjanster/analyser-och-datamaterial/kommunnavigator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i-FI"/>
              <a:t>Verotus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i-FI">
                <a:solidFill>
                  <a:srgbClr val="FF0000"/>
                </a:solidFill>
              </a:rPr>
              <a:t>Beskattning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965431" y="75118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Miksi verotetaan?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>
                <a:solidFill>
                  <a:srgbClr val="FF0000"/>
                </a:solidFill>
              </a:rPr>
              <a:t>Varför beskattas vi?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4965431" y="2438400"/>
            <a:ext cx="6586489" cy="416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Verotuksen tärkein tehtävä on kerryttää varoja julkiselle sektorille palveluiden järjestämiseen sekä tulonsiirtojen maksamiseen.</a:t>
            </a:r>
            <a:endParaRPr sz="2000"/>
          </a:p>
          <a:p>
            <a:pPr indent="-1905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000">
                <a:solidFill>
                  <a:srgbClr val="FF0000"/>
                </a:solidFill>
              </a:rPr>
              <a:t>Beskattningens viktigaste uppgift är att samla in medel för att upprätthålla den offentliga sektorns tjänster och för att betala inkomstöverföringar.</a:t>
            </a:r>
            <a:endParaRPr sz="2000">
              <a:solidFill>
                <a:srgbClr val="FF0000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Progressiivisella verotuksella pyritään kaventamaan tuloeroja.</a:t>
            </a:r>
            <a:endParaRPr sz="2000"/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000">
                <a:solidFill>
                  <a:srgbClr val="FF0000"/>
                </a:solidFill>
              </a:rPr>
              <a:t>Med den progressiva skatteskalan syftar till att minska på inkomstskillnader.</a:t>
            </a:r>
            <a:endParaRPr sz="2000">
              <a:solidFill>
                <a:srgbClr val="FF0000"/>
              </a:solidFill>
            </a:endParaRPr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Vain ansiotuloista maksetaan veroja progressiivisesti, pääomatuloissa progressio on pieni.</a:t>
            </a:r>
            <a:endParaRPr sz="2000"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000">
                <a:solidFill>
                  <a:srgbClr val="FF0000"/>
                </a:solidFill>
              </a:rPr>
              <a:t>Inkomstskatteskalan är progressiv medan kapitalskatten progressivitet är begränsad.</a:t>
            </a:r>
            <a:endParaRPr sz="2000">
              <a:solidFill>
                <a:srgbClr val="FF0000"/>
              </a:solidFill>
            </a:endParaRPr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Verotuksella voidaan ohjailla yritysten ja kotitalouksien toimintaa sekä yrittää vaikuttaa talouden suhdanteisiin.</a:t>
            </a:r>
            <a:endParaRPr sz="2000"/>
          </a:p>
          <a:p>
            <a:pPr indent="-190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000">
                <a:solidFill>
                  <a:srgbClr val="FF0000"/>
                </a:solidFill>
              </a:rPr>
              <a:t>Med beskattning kan staten styra företag och hushåll samt försöka påverka konjunkturerna</a:t>
            </a:r>
            <a:endParaRPr sz="2000">
              <a:solidFill>
                <a:srgbClr val="FF0000"/>
              </a:solidFill>
            </a:endParaRPr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Esim. ympäristön tai terveyden kannalta haitallisten asioiden korkeammalla verottamisella voidaan vähentää niiden kysyntää. </a:t>
            </a:r>
            <a:endParaRPr sz="2000"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000">
                <a:solidFill>
                  <a:srgbClr val="FF0000"/>
                </a:solidFill>
              </a:rPr>
              <a:t>Exempelvis kan beskattning på verkas för att minska på efterfrågan om staten vill styra oss att agerar mer miljövänligt eller för att förbättra hälsan.</a:t>
            </a:r>
            <a:endParaRPr sz="2000">
              <a:solidFill>
                <a:srgbClr val="FF0000"/>
              </a:solidFill>
            </a:endParaRPr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000"/>
              <a:t>Talouden laskusuhdanteessa verotusta voidaan keventää, jotta kuluttajilla jää enemmän rahaa kulutukseen. </a:t>
            </a:r>
            <a:endParaRPr sz="2000"/>
          </a:p>
          <a:p>
            <a:pPr indent="-1905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000">
                <a:solidFill>
                  <a:srgbClr val="FF0000"/>
                </a:solidFill>
              </a:rPr>
              <a:t>Vid </a:t>
            </a:r>
            <a:r>
              <a:rPr lang="fi-FI" sz="2000">
                <a:solidFill>
                  <a:srgbClr val="FF0000"/>
                </a:solidFill>
              </a:rPr>
              <a:t>lågkonjunkturer</a:t>
            </a:r>
            <a:r>
              <a:rPr lang="fi-FI" sz="2000">
                <a:solidFill>
                  <a:srgbClr val="FF0000"/>
                </a:solidFill>
              </a:rPr>
              <a:t> kan </a:t>
            </a:r>
            <a:r>
              <a:rPr lang="fi-FI" sz="2000">
                <a:solidFill>
                  <a:srgbClr val="FF0000"/>
                </a:solidFill>
              </a:rPr>
              <a:t>skattesänkningar</a:t>
            </a:r>
            <a:r>
              <a:rPr lang="fi-FI" sz="2000">
                <a:solidFill>
                  <a:srgbClr val="FF0000"/>
                </a:solidFill>
              </a:rPr>
              <a:t> användas för att stimulerar konsumtion. </a:t>
            </a:r>
            <a:endParaRPr sz="2000">
              <a:solidFill>
                <a:srgbClr val="FF0000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1900"/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b="-1" l="8842" r="46039" t="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2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2"/>
          <p:cNvSpPr txBox="1"/>
          <p:nvPr/>
        </p:nvSpPr>
        <p:spPr>
          <a:xfrm>
            <a:off x="107765" y="100401"/>
            <a:ext cx="19794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-FI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Pixabay  Pexels-kuvapalvelussa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Kuka veroista päättää? </a:t>
            </a:r>
            <a:r>
              <a:rPr lang="fi-FI">
                <a:solidFill>
                  <a:srgbClr val="FF0000"/>
                </a:solidFill>
              </a:rPr>
              <a:t>Vem bestämmer om skatter?</a:t>
            </a:r>
            <a:r>
              <a:rPr lang="fi-FI"/>
              <a:t> 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8859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Näin valtion budjetti valmistuu: </a:t>
            </a:r>
            <a:endParaRPr/>
          </a:p>
          <a:p>
            <a:pPr indent="-139382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Såhär</a:t>
            </a:r>
            <a:r>
              <a:rPr lang="fi-FI">
                <a:solidFill>
                  <a:srgbClr val="FF0000"/>
                </a:solidFill>
              </a:rPr>
              <a:t> bereds statens </a:t>
            </a:r>
            <a:r>
              <a:rPr lang="fi-FI">
                <a:solidFill>
                  <a:srgbClr val="FF0000"/>
                </a:solidFill>
              </a:rPr>
              <a:t>budget</a:t>
            </a:r>
            <a:r>
              <a:rPr lang="fi-FI">
                <a:solidFill>
                  <a:srgbClr val="FF0000"/>
                </a:solidFill>
              </a:rPr>
              <a:t>: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https://www.youtube.com/watch?time_continue=4&amp;v=bLAs3izG0l8&amp;feature=emb_logo</a:t>
            </a:r>
            <a:r>
              <a:rPr lang="fi-FI"/>
              <a:t>  </a:t>
            </a:r>
            <a:r>
              <a:rPr lang="fi-FI">
                <a:solidFill>
                  <a:srgbClr val="FF0000"/>
                </a:solidFill>
              </a:rPr>
              <a:t>(finska)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1885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Euroopan unionilla ei ole valtaa päättää jäsenmaiden veroista. </a:t>
            </a:r>
            <a:endParaRPr/>
          </a:p>
          <a:p>
            <a:pPr indent="-1393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Den Europeiska union har inte rätt (kompetens) att bestämma om medelemstaternas skatter.</a:t>
            </a:r>
            <a:endParaRPr>
              <a:solidFill>
                <a:srgbClr val="FF0000"/>
              </a:solidFill>
            </a:endParaRPr>
          </a:p>
          <a:p>
            <a:pPr indent="-19430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Joitain verokantoja on kuitenkin saatettu harmonisoida eli niissä on määrätty jokin tietty minimiverokanta. Esim. yleisessä arvonlisäverossa yhteinen minimiverokanta on 15 %.</a:t>
            </a:r>
            <a:endParaRPr/>
          </a:p>
          <a:p>
            <a:pPr indent="-16478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Några skatter har dock harmoniserats (EU har beslutat om minimiskattnivåer). T.ex. mervärdesskatten (moms) minimiskattenivå är 15 %.</a:t>
            </a:r>
            <a:endParaRPr>
              <a:solidFill>
                <a:srgbClr val="FF0000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1885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Kunnallisveroasteesta päättää kunnanvaltuusto.</a:t>
            </a:r>
            <a:endParaRPr/>
          </a:p>
          <a:p>
            <a:pPr indent="-1393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Kommunalfullmäktige beslutar om kommunalskattesatsen.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Valtion budjetti -tehtävä </a:t>
            </a:r>
            <a:r>
              <a:rPr lang="fi-FI">
                <a:solidFill>
                  <a:srgbClr val="FF0000"/>
                </a:solidFill>
              </a:rPr>
              <a:t>Uppgift: Statens </a:t>
            </a:r>
            <a:r>
              <a:rPr lang="fi-FI">
                <a:solidFill>
                  <a:srgbClr val="FF0000"/>
                </a:solidFill>
              </a:rPr>
              <a:t>budget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404150" y="1690704"/>
            <a:ext cx="10515600" cy="44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8859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Mene sivulle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tutkibudjettia.fi </a:t>
            </a:r>
            <a:r>
              <a:rPr lang="fi-FI"/>
              <a:t>ja katso valtion tuloista, mistä valtio saa isoimmat verokertymät. </a:t>
            </a:r>
            <a:endParaRPr/>
          </a:p>
          <a:p>
            <a:pPr indent="-139382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Besök sidan </a:t>
            </a:r>
            <a:r>
              <a:rPr lang="fi-FI" u="sng">
                <a:solidFill>
                  <a:schemeClr val="hlink"/>
                </a:solidFill>
                <a:hlinkClick r:id="rId4"/>
              </a:rPr>
              <a:t>tutkibudjettia.fi </a:t>
            </a:r>
            <a:r>
              <a:rPr lang="fi-FI">
                <a:solidFill>
                  <a:srgbClr val="FF0000"/>
                </a:solidFill>
              </a:rPr>
              <a:t> (obs! på finska högerklicka för att översätta till svenska) och undersök inkomsterna. Vilken är statens inkomstkälla?</a:t>
            </a:r>
            <a:endParaRPr>
              <a:solidFill>
                <a:srgbClr val="FF0000"/>
              </a:solidFill>
            </a:endParaRPr>
          </a:p>
          <a:p>
            <a:pPr indent="-1885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Katso myös isoimmat menot. Sivustolla menot on listattu ministeriöittäin. Paremman kokonaiskuvan voi saada valitsemalla vasemmasta reunasta kohdat ”</a:t>
            </a:r>
            <a:r>
              <a:rPr lang="fi-FI">
                <a:solidFill>
                  <a:srgbClr val="A8D08C"/>
                </a:solidFill>
              </a:rPr>
              <a:t>menolajittelu</a:t>
            </a:r>
            <a:r>
              <a:rPr lang="fi-FI"/>
              <a:t>” sekä ”</a:t>
            </a:r>
            <a:r>
              <a:rPr lang="fi-FI">
                <a:solidFill>
                  <a:srgbClr val="A8D08C"/>
                </a:solidFill>
              </a:rPr>
              <a:t>teemat</a:t>
            </a:r>
            <a:r>
              <a:rPr lang="fi-FI"/>
              <a:t>.”</a:t>
            </a:r>
            <a:endParaRPr/>
          </a:p>
          <a:p>
            <a:pPr indent="-1393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Undersök även vilka är de största utgifterna.  På sidan är utgifterna uppräknade enligt ministerierna. Bättre är att på sidan till höger välja “</a:t>
            </a:r>
            <a:r>
              <a:rPr lang="fi-FI">
                <a:solidFill>
                  <a:srgbClr val="93C47D"/>
                </a:solidFill>
              </a:rPr>
              <a:t>uppgiftesortering”</a:t>
            </a:r>
            <a:r>
              <a:rPr lang="fi-FI">
                <a:solidFill>
                  <a:srgbClr val="FF0000"/>
                </a:solidFill>
              </a:rPr>
              <a:t> och </a:t>
            </a:r>
            <a:r>
              <a:rPr lang="fi-FI">
                <a:solidFill>
                  <a:srgbClr val="A8D08C"/>
                </a:solidFill>
              </a:rPr>
              <a:t>“teman”</a:t>
            </a:r>
            <a:r>
              <a:rPr lang="fi-FI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indent="-18859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Jos haluat etsiä yksittäisiä menokohteita, voit tehdä tämän valtiovarainministeriön sivuilla osoitteessa </a:t>
            </a:r>
            <a:r>
              <a:rPr lang="fi-FI" u="sng">
                <a:solidFill>
                  <a:schemeClr val="hlink"/>
                </a:solidFill>
                <a:hlinkClick r:id="rId5"/>
              </a:rPr>
              <a:t>https://budjetti.vm.fi/indox/index.jsp</a:t>
            </a:r>
            <a:r>
              <a:rPr lang="fi-FI"/>
              <a:t> &gt; vuosi </a:t>
            </a:r>
            <a:r>
              <a:rPr i="1" lang="fi-FI"/>
              <a:t>2022</a:t>
            </a:r>
            <a:r>
              <a:rPr lang="fi-FI"/>
              <a:t>&gt; yhdistelmä ajantasaisesta talousarviosta &gt; numerotaulu</a:t>
            </a:r>
            <a:endParaRPr/>
          </a:p>
          <a:p>
            <a:pPr indent="-1393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Om du är intresserad av enskilda utgiftsposter kan du välja att undersöka Finansministeriets sida: </a:t>
            </a:r>
            <a:r>
              <a:rPr lang="fi-FI" u="sng">
                <a:solidFill>
                  <a:schemeClr val="hlink"/>
                </a:solidFill>
                <a:hlinkClick r:id="rId6"/>
              </a:rPr>
              <a:t>Statens budgetpropositioner</a:t>
            </a:r>
            <a:r>
              <a:rPr lang="fi-FI">
                <a:solidFill>
                  <a:srgbClr val="FF0000"/>
                </a:solidFill>
              </a:rPr>
              <a:t> &gt; 2022&gt; finska&gt; </a:t>
            </a:r>
            <a:r>
              <a:rPr lang="fi-FI">
                <a:solidFill>
                  <a:srgbClr val="FF0000"/>
                </a:solidFill>
              </a:rPr>
              <a:t>yhdistelmä ajantasaisesta talousarviosta &gt; numerotaulu</a:t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58600" y="1229549"/>
            <a:ext cx="3757174" cy="216852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08" name="Google Shape;108;p4"/>
          <p:cNvCxnSpPr/>
          <p:nvPr/>
        </p:nvCxnSpPr>
        <p:spPr>
          <a:xfrm rot="10800000">
            <a:off x="10866675" y="1902725"/>
            <a:ext cx="769800" cy="8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/>
          <p:nvPr/>
        </p:nvSpPr>
        <p:spPr>
          <a:xfrm>
            <a:off x="5105401" y="1520688"/>
            <a:ext cx="5976729" cy="4800600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 txBox="1"/>
          <p:nvPr>
            <p:ph type="title"/>
          </p:nvPr>
        </p:nvSpPr>
        <p:spPr>
          <a:xfrm>
            <a:off x="838200" y="195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Suomen ja muiden maiden vertailua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>
                <a:solidFill>
                  <a:srgbClr val="FF0000"/>
                </a:solidFill>
              </a:rPr>
              <a:t>Finlands i jämförelse med andra länder.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5" name="Google Shape;115;p5"/>
          <p:cNvSpPr txBox="1"/>
          <p:nvPr>
            <p:ph idx="1" type="body"/>
          </p:nvPr>
        </p:nvSpPr>
        <p:spPr>
          <a:xfrm>
            <a:off x="838200" y="1371600"/>
            <a:ext cx="3687417" cy="5380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10000"/>
          </a:bodyPr>
          <a:lstStyle/>
          <a:p>
            <a:pPr indent="-174307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Onko Suomessa korkea kokonaisveroaste muihin maihin verrattuna? Entä muihin pohjoismaihin verrattuna? </a:t>
            </a:r>
            <a:endParaRPr sz="3800"/>
          </a:p>
          <a:p>
            <a:pPr indent="-174307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3800">
                <a:solidFill>
                  <a:srgbClr val="FF0000"/>
                </a:solidFill>
              </a:rPr>
              <a:t>Är helehetsbeskattningen i FInland högre än andra länders? Och jämfört med andra nordiska länder?</a:t>
            </a:r>
            <a:endParaRPr sz="3800">
              <a:solidFill>
                <a:srgbClr val="FF0000"/>
              </a:solidFill>
            </a:endParaRPr>
          </a:p>
          <a:p>
            <a:pPr indent="-17430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Onko Suomessa tiukka progressio ansiotuloverossa?</a:t>
            </a:r>
            <a:endParaRPr sz="3800"/>
          </a:p>
          <a:p>
            <a:pPr indent="-17430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3800">
                <a:solidFill>
                  <a:srgbClr val="FF0000"/>
                </a:solidFill>
              </a:rPr>
              <a:t>Har Finland hård progressiv inkomstskatt?</a:t>
            </a:r>
            <a:endParaRPr sz="3800">
              <a:solidFill>
                <a:srgbClr val="FF0000"/>
              </a:solidFill>
            </a:endParaRPr>
          </a:p>
          <a:p>
            <a:pPr indent="-17430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Kuinka paljon palkansaaja maksaa bruttopalkastaan veroja ja veroluontoisia maksuja? Entä kuinka suuri on kustannus työnantajalle?</a:t>
            </a:r>
            <a:endParaRPr sz="3800"/>
          </a:p>
          <a:p>
            <a:pPr indent="-17430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3800">
                <a:solidFill>
                  <a:srgbClr val="FF0000"/>
                </a:solidFill>
              </a:rPr>
              <a:t>Hur stor del av </a:t>
            </a:r>
            <a:r>
              <a:rPr lang="fi-FI" sz="3800">
                <a:solidFill>
                  <a:srgbClr val="FF0000"/>
                </a:solidFill>
              </a:rPr>
              <a:t>löntagarens</a:t>
            </a:r>
            <a:r>
              <a:rPr lang="fi-FI" sz="3800">
                <a:solidFill>
                  <a:srgbClr val="FF0000"/>
                </a:solidFill>
              </a:rPr>
              <a:t> bruttolön betalas som skatt och avgifter av skattenatur? Hur stor kostnad har </a:t>
            </a:r>
            <a:r>
              <a:rPr lang="fi-FI" sz="3800">
                <a:solidFill>
                  <a:srgbClr val="FF0000"/>
                </a:solidFill>
              </a:rPr>
              <a:t>arbetsgivaren</a:t>
            </a:r>
            <a:r>
              <a:rPr lang="fi-FI" sz="3800">
                <a:solidFill>
                  <a:srgbClr val="FF0000"/>
                </a:solidFill>
              </a:rPr>
              <a:t>? (???)</a:t>
            </a:r>
            <a:endParaRPr sz="3800">
              <a:solidFill>
                <a:srgbClr val="FF0000"/>
              </a:solidFill>
            </a:endParaRPr>
          </a:p>
          <a:p>
            <a:pPr indent="-17430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3800"/>
              <a:t>Maksavatko yritykset voitoistaan paljon veroja Suomessa muihin maihin verrattuna? </a:t>
            </a:r>
            <a:endParaRPr sz="3800"/>
          </a:p>
          <a:p>
            <a:pPr indent="-174307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3800">
                <a:solidFill>
                  <a:srgbClr val="FF0000"/>
                </a:solidFill>
              </a:rPr>
              <a:t>Betalar företagen i Finland mer skatt på vinst än företag i andra länder?</a:t>
            </a:r>
            <a:endParaRPr sz="3800">
              <a:solidFill>
                <a:srgbClr val="FF0000"/>
              </a:solidFill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158975" y="1470300"/>
            <a:ext cx="65484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Edellä oleviin kysymyksiin voi etsiä vastausta Veronmaksajien sivustolla. 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Svar på frågorna finner du på Skattebetalarnas sida som endast finns på finska. (???)</a:t>
            </a:r>
            <a:b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www.veronmaksajat.fi/luvut/Tilastot/</a:t>
            </a: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Verotuotot &gt; veroaste  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(Skatteinkomster)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Tuloverot &gt; yhteisöverotus 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(Inkomsskatt och samfundsskatt)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Kulutusverot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(Konsumptionsskatt)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www.veronmaksajat.fi/luvut/Laskelmat/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Palkansaajan tuloveroprosentin kehitys 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Löntagarn inkomstskatteutveckling)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Palkansaajan veroprosentit (ja marginaalivero) 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(Löntagarens skatteprocent och marginalskatt)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Palkansaajan tuloveroprosentit eräissä OECD-maissa 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(Löntagarnas inkomstskatteprocent i ollika OECD-länder)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fi-FI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Palkkakuitti </a:t>
            </a:r>
            <a:r>
              <a:rPr lang="fi-FI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(Lönekvitto)</a:t>
            </a:r>
            <a:endParaRPr>
              <a:solidFill>
                <a:srgbClr val="FF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i-FI"/>
              <a:t>Kuntien budjetti </a:t>
            </a:r>
            <a:r>
              <a:rPr lang="fi-FI">
                <a:solidFill>
                  <a:srgbClr val="FF0000"/>
                </a:solidFill>
              </a:rPr>
              <a:t>Kommunernas budget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7526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Kunnat saavat pääosan tuloistaan veroista </a:t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Kommunernas största inkomstkälla är skatt.</a:t>
            </a:r>
            <a:endParaRPr>
              <a:solidFill>
                <a:srgbClr val="FF0000"/>
              </a:solidFill>
            </a:endParaRPr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Tärkeimmät omat verolähteet </a:t>
            </a:r>
            <a:r>
              <a:rPr lang="fi-FI">
                <a:solidFill>
                  <a:srgbClr val="A8D08C"/>
                </a:solidFill>
              </a:rPr>
              <a:t>kunnallisvero</a:t>
            </a:r>
            <a:r>
              <a:rPr lang="fi-FI"/>
              <a:t> ja </a:t>
            </a:r>
            <a:r>
              <a:rPr lang="fi-FI">
                <a:solidFill>
                  <a:srgbClr val="A8D08C"/>
                </a:solidFill>
              </a:rPr>
              <a:t>kiinteistövero</a:t>
            </a:r>
            <a:endParaRPr>
              <a:solidFill>
                <a:srgbClr val="A8D08C"/>
              </a:solidFill>
            </a:endParaRPr>
          </a:p>
          <a:p>
            <a:pPr indent="-15620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Vikigast för komunerna är </a:t>
            </a:r>
            <a:r>
              <a:rPr lang="fi-FI">
                <a:solidFill>
                  <a:srgbClr val="A8D08C"/>
                </a:solidFill>
              </a:rPr>
              <a:t>kommunalskatt</a:t>
            </a:r>
            <a:r>
              <a:rPr lang="fi-FI">
                <a:solidFill>
                  <a:srgbClr val="FF0000"/>
                </a:solidFill>
              </a:rPr>
              <a:t> och </a:t>
            </a:r>
            <a:r>
              <a:rPr lang="fi-FI">
                <a:solidFill>
                  <a:srgbClr val="A8D08C"/>
                </a:solidFill>
              </a:rPr>
              <a:t>fastighetskatt.</a:t>
            </a:r>
            <a:endParaRPr>
              <a:solidFill>
                <a:srgbClr val="A8D08C"/>
              </a:solidFill>
            </a:endParaRPr>
          </a:p>
          <a:p>
            <a:pPr indent="-18288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Valtio maksaa osan yritysten </a:t>
            </a:r>
            <a:r>
              <a:rPr lang="fi-FI">
                <a:solidFill>
                  <a:srgbClr val="A8D08C"/>
                </a:solidFill>
              </a:rPr>
              <a:t>yhteisöveroista</a:t>
            </a:r>
            <a:r>
              <a:rPr lang="fi-FI"/>
              <a:t> kunnille.</a:t>
            </a:r>
            <a:endParaRPr/>
          </a:p>
          <a:p>
            <a:pPr indent="-15620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Staten betalar kommunerna andelar av företagens </a:t>
            </a:r>
            <a:r>
              <a:rPr lang="fi-FI">
                <a:solidFill>
                  <a:srgbClr val="A8D08C"/>
                </a:solidFill>
              </a:rPr>
              <a:t>samfundsskatt</a:t>
            </a:r>
            <a:r>
              <a:rPr lang="fi-FI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  <a:p>
            <a:pPr indent="-1752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Valtio maksaa kunnille valtionosuuksia omasta budjetistaan.</a:t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 Kommunerna får även statsandelar åt kommunerna ur sin egen budget.</a:t>
            </a:r>
            <a:endParaRPr>
              <a:solidFill>
                <a:srgbClr val="FF0000"/>
              </a:solidFill>
            </a:endParaRPr>
          </a:p>
          <a:p>
            <a:pPr indent="-1752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Lisäksi kunnat saavat tuloja erilaisista maksuista (esim. päivähoito) sekä pääomatuloja omaisuutensa tuotosta.</a:t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Utöver skatt får kommunerna inkomster via olika avgifter (ex. dagvård) och genom kommunala bolag (ex. kommunala elbolag)</a:t>
            </a:r>
            <a:endParaRPr>
              <a:solidFill>
                <a:srgbClr val="FF0000"/>
              </a:solidFill>
            </a:endParaRPr>
          </a:p>
          <a:p>
            <a:pPr indent="-17526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Kuntien veroprosentteja voi verrata </a:t>
            </a:r>
            <a:r>
              <a:rPr lang="fi-FI" u="sng">
                <a:solidFill>
                  <a:schemeClr val="hlink"/>
                </a:solidFill>
                <a:hlinkClick r:id="rId3"/>
              </a:rPr>
              <a:t>kuntanavigaattorissa</a:t>
            </a:r>
            <a:r>
              <a:rPr lang="fi-FI"/>
              <a:t>. Menoja voi katsoa kunnittain kohdasta ”kunnan kustannusrakenne”.</a:t>
            </a:r>
            <a:endParaRPr/>
          </a:p>
          <a:p>
            <a:pPr indent="-13081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64285"/>
              <a:buChar char="•"/>
            </a:pPr>
            <a:r>
              <a:rPr lang="fi-FI">
                <a:solidFill>
                  <a:srgbClr val="FF0000"/>
                </a:solidFill>
              </a:rPr>
              <a:t>På sidan </a:t>
            </a:r>
            <a:r>
              <a:rPr lang="fi-FI" u="sng">
                <a:solidFill>
                  <a:schemeClr val="hlink"/>
                </a:solidFill>
                <a:hlinkClick r:id="rId4"/>
              </a:rPr>
              <a:t>Kommunnavigatorn</a:t>
            </a:r>
            <a:r>
              <a:rPr lang="fi-FI">
                <a:solidFill>
                  <a:srgbClr val="FF0000"/>
                </a:solidFill>
              </a:rPr>
              <a:t> kan du jämföra olika kommuners </a:t>
            </a:r>
            <a:r>
              <a:rPr lang="fi-FI">
                <a:solidFill>
                  <a:srgbClr val="FF0000"/>
                </a:solidFill>
              </a:rPr>
              <a:t>skatteprocenter</a:t>
            </a:r>
            <a:r>
              <a:rPr lang="fi-FI">
                <a:solidFill>
                  <a:srgbClr val="FF0000"/>
                </a:solidFill>
              </a:rPr>
              <a:t>. Under fliken </a:t>
            </a:r>
            <a:r>
              <a:rPr i="1" lang="fi-FI">
                <a:solidFill>
                  <a:srgbClr val="FF0000"/>
                </a:solidFill>
              </a:rPr>
              <a:t>Kostnadsstruktur</a:t>
            </a:r>
            <a:r>
              <a:rPr lang="fi-FI">
                <a:solidFill>
                  <a:srgbClr val="FF0000"/>
                </a:solidFill>
              </a:rPr>
              <a:t> kan finns det material om kommunernas utgifter.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7"/>
          <p:cNvSpPr txBox="1"/>
          <p:nvPr>
            <p:ph type="title"/>
          </p:nvPr>
        </p:nvSpPr>
        <p:spPr>
          <a:xfrm>
            <a:off x="598665" y="13461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i-FI" sz="4000"/>
              <a:t>Oma veroilmoitus</a:t>
            </a:r>
            <a:endParaRPr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i-FI" sz="4000">
                <a:solidFill>
                  <a:srgbClr val="FF0000"/>
                </a:solidFill>
              </a:rPr>
              <a:t>Din skattedeklarering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792990" y="1461052"/>
            <a:ext cx="6002110" cy="4979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1714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Suomessa oman veroilmoituksen tekeminen on onneksi suhteellisen helppoa.</a:t>
            </a:r>
            <a:endParaRPr sz="2400"/>
          </a:p>
          <a:p>
            <a:pPr indent="-1714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400">
                <a:solidFill>
                  <a:srgbClr val="FF0000"/>
                </a:solidFill>
              </a:rPr>
              <a:t>Finland har ett av de enklaste deklareringssystemen i världen.</a:t>
            </a:r>
            <a:endParaRPr sz="2400">
              <a:solidFill>
                <a:srgbClr val="FF0000"/>
              </a:solidFill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Verottaja lähettää joka vuosi </a:t>
            </a:r>
            <a:r>
              <a:rPr lang="fi-FI" sz="2400">
                <a:solidFill>
                  <a:srgbClr val="A8D08C"/>
                </a:solidFill>
              </a:rPr>
              <a:t>veroehdotuksen</a:t>
            </a:r>
            <a:r>
              <a:rPr lang="fi-FI" sz="2400"/>
              <a:t>. </a:t>
            </a:r>
            <a:endParaRPr sz="2400"/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400">
                <a:solidFill>
                  <a:srgbClr val="FF0000"/>
                </a:solidFill>
              </a:rPr>
              <a:t>Årligen får </a:t>
            </a:r>
            <a:r>
              <a:rPr lang="fi-FI" sz="2400">
                <a:solidFill>
                  <a:srgbClr val="FF0000"/>
                </a:solidFill>
              </a:rPr>
              <a:t>skattepliktiga</a:t>
            </a:r>
            <a:r>
              <a:rPr lang="fi-FI" sz="2400">
                <a:solidFill>
                  <a:srgbClr val="FF0000"/>
                </a:solidFill>
              </a:rPr>
              <a:t> ett </a:t>
            </a:r>
            <a:r>
              <a:rPr lang="fi-FI" sz="2400">
                <a:solidFill>
                  <a:srgbClr val="A8D08C"/>
                </a:solidFill>
              </a:rPr>
              <a:t>skatteförslag</a:t>
            </a:r>
            <a:r>
              <a:rPr lang="fi-FI" sz="2400">
                <a:solidFill>
                  <a:srgbClr val="FF0000"/>
                </a:solidFill>
              </a:rPr>
              <a:t>.</a:t>
            </a:r>
            <a:endParaRPr sz="2400">
              <a:solidFill>
                <a:srgbClr val="FF0000"/>
              </a:solidFill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Veroehdotukseen voi ja kannattaa tehdä muutoksia, jos saa tarpeeksi </a:t>
            </a:r>
            <a:r>
              <a:rPr lang="fi-FI" sz="2400">
                <a:solidFill>
                  <a:srgbClr val="A8D08C"/>
                </a:solidFill>
              </a:rPr>
              <a:t>verovähennyksiä</a:t>
            </a:r>
            <a:r>
              <a:rPr lang="fi-FI" sz="2400"/>
              <a:t>, esimerkiksi:</a:t>
            </a:r>
            <a:endParaRPr sz="2400"/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400">
                <a:solidFill>
                  <a:srgbClr val="FF0000"/>
                </a:solidFill>
              </a:rPr>
              <a:t>Läs noga igenom och kontrollera om du skall ändra skatteförslaget för att få lägre skatt. Följande poster kan du få </a:t>
            </a:r>
            <a:r>
              <a:rPr lang="fi-FI" sz="2400">
                <a:solidFill>
                  <a:srgbClr val="A8D08C"/>
                </a:solidFill>
              </a:rPr>
              <a:t>skatteavdrag</a:t>
            </a:r>
            <a:r>
              <a:rPr lang="fi-FI" sz="2400">
                <a:solidFill>
                  <a:srgbClr val="FF0000"/>
                </a:solidFill>
              </a:rPr>
              <a:t> för:</a:t>
            </a:r>
            <a:endParaRPr sz="2400">
              <a:solidFill>
                <a:srgbClr val="FF0000"/>
              </a:solidFill>
            </a:endParaRPr>
          </a:p>
          <a:p>
            <a:pPr indent="-1714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työmatkakulut</a:t>
            </a:r>
            <a:endParaRPr/>
          </a:p>
          <a:p>
            <a:pPr indent="-15335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arbetsresor</a:t>
            </a:r>
            <a:endParaRPr>
              <a:solidFill>
                <a:srgbClr val="FF0000"/>
              </a:solidFill>
            </a:endParaRPr>
          </a:p>
          <a:p>
            <a:pPr indent="-1714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työtulovähennys työvälineiden hankinnasta ja käytöstä</a:t>
            </a:r>
            <a:endParaRPr/>
          </a:p>
          <a:p>
            <a:pPr indent="-15335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för verktyg som används i lönearbete</a:t>
            </a:r>
            <a:endParaRPr>
              <a:solidFill>
                <a:srgbClr val="FF0000"/>
              </a:solidFill>
            </a:endParaRPr>
          </a:p>
          <a:p>
            <a:pPr indent="-1714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kotitalousvähennykset</a:t>
            </a:r>
            <a:endParaRPr/>
          </a:p>
          <a:p>
            <a:pPr indent="-15335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hushållsavdrag</a:t>
            </a:r>
            <a:endParaRPr>
              <a:solidFill>
                <a:srgbClr val="FF0000"/>
              </a:solidFill>
            </a:endParaRPr>
          </a:p>
          <a:p>
            <a:pPr indent="-17145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/>
              <a:t>mahdolliset sijoitustappiot</a:t>
            </a:r>
            <a:endParaRPr/>
          </a:p>
          <a:p>
            <a:pPr indent="-153352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ct val="75000"/>
              <a:buChar char="•"/>
            </a:pPr>
            <a:r>
              <a:rPr lang="fi-FI">
                <a:solidFill>
                  <a:srgbClr val="FF0000"/>
                </a:solidFill>
              </a:rPr>
              <a:t>eventuella investeringsförluster.</a:t>
            </a:r>
            <a:endParaRPr>
              <a:solidFill>
                <a:srgbClr val="FF0000"/>
              </a:solidFill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Jos olet maksanut liikaa veroja, saat </a:t>
            </a:r>
            <a:r>
              <a:rPr lang="fi-FI" sz="2400">
                <a:solidFill>
                  <a:srgbClr val="A8D08C"/>
                </a:solidFill>
              </a:rPr>
              <a:t>veronpalautusta</a:t>
            </a:r>
            <a:r>
              <a:rPr lang="fi-FI" sz="2400"/>
              <a:t>. </a:t>
            </a:r>
            <a:endParaRPr sz="2400"/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400">
                <a:solidFill>
                  <a:srgbClr val="FF0000"/>
                </a:solidFill>
              </a:rPr>
              <a:t>Om du betalat för mycket skatt får du </a:t>
            </a:r>
            <a:r>
              <a:rPr lang="fi-FI" sz="2400">
                <a:solidFill>
                  <a:srgbClr val="A8D08C"/>
                </a:solidFill>
              </a:rPr>
              <a:t>skatteåterbäring</a:t>
            </a:r>
            <a:r>
              <a:rPr lang="fi-FI" sz="2400">
                <a:solidFill>
                  <a:srgbClr val="FF0000"/>
                </a:solidFill>
              </a:rPr>
              <a:t>.</a:t>
            </a:r>
            <a:endParaRPr sz="2400">
              <a:solidFill>
                <a:srgbClr val="FF0000"/>
              </a:solidFill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Jos olet maksanut liikaa veroja, sinun pitää maksaa </a:t>
            </a:r>
            <a:r>
              <a:rPr lang="fi-FI" sz="2400">
                <a:solidFill>
                  <a:srgbClr val="A8D08C"/>
                </a:solidFill>
              </a:rPr>
              <a:t>jäännösvero</a:t>
            </a:r>
            <a:r>
              <a:rPr lang="fi-FI" sz="2400"/>
              <a:t>.</a:t>
            </a:r>
            <a:endParaRPr sz="2400"/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400">
                <a:solidFill>
                  <a:srgbClr val="FF0000"/>
                </a:solidFill>
              </a:rPr>
              <a:t>Om du betalat för lite skatt skall du betala </a:t>
            </a:r>
            <a:r>
              <a:rPr lang="fi-FI" sz="2400">
                <a:solidFill>
                  <a:srgbClr val="A8D08C"/>
                </a:solidFill>
              </a:rPr>
              <a:t>kvarskatt</a:t>
            </a:r>
            <a:r>
              <a:rPr lang="fi-FI" sz="2400">
                <a:solidFill>
                  <a:srgbClr val="FF0000"/>
                </a:solidFill>
              </a:rPr>
              <a:t>.</a:t>
            </a:r>
            <a:endParaRPr sz="2400">
              <a:solidFill>
                <a:srgbClr val="FF0000"/>
              </a:solidFill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i-FI" sz="2400"/>
              <a:t>Jos oma taloustilanne muuttuu kesken verovuoden (esim. siirryt opiskeluista työelämään), omaa ansiotuloveroprosenttia kannattaa muuttaa. </a:t>
            </a:r>
            <a:endParaRPr sz="2400"/>
          </a:p>
          <a:p>
            <a:pPr indent="-168433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fi-FI" sz="2300">
                <a:solidFill>
                  <a:srgbClr val="FF0000"/>
                </a:solidFill>
              </a:rPr>
              <a:t>Om din ekonomiska situation förändras under skatteåret ( ex. slutar studera och börjar arbeta) lönar det sig att ändra sin </a:t>
            </a:r>
            <a:r>
              <a:rPr lang="fi-FI" sz="2300">
                <a:solidFill>
                  <a:srgbClr val="FF0000"/>
                </a:solidFill>
              </a:rPr>
              <a:t>inkomstskatteprocent</a:t>
            </a:r>
            <a:r>
              <a:rPr lang="fi-FI" sz="2300">
                <a:solidFill>
                  <a:srgbClr val="FF0000"/>
                </a:solidFill>
              </a:rPr>
              <a:t> (genom att beställa ett nytt skattekort).</a:t>
            </a:r>
            <a:endParaRPr sz="2300">
              <a:solidFill>
                <a:srgbClr val="FF0000"/>
              </a:solidFill>
            </a:endParaRPr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 b="-1" l="0" r="-1" t="9340"/>
          <a:stretch/>
        </p:blipFill>
        <p:spPr>
          <a:xfrm>
            <a:off x="7293554" y="0"/>
            <a:ext cx="499256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7"/>
          <p:cNvSpPr txBox="1"/>
          <p:nvPr/>
        </p:nvSpPr>
        <p:spPr>
          <a:xfrm>
            <a:off x="7222775" y="5903700"/>
            <a:ext cx="2481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Kuva: Nataliya Vaitkevich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Pexels-kuvapalvelussa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Bild: Nataliya Vaitkevich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i-FI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Pexels bildservice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2022-06-02T11:23:03Z</dcterms:created>
  <dc:creator>Hanna Toikkanen-Maher</dc:creator>
</cp:coreProperties>
</file>