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58" r:id="rId5"/>
    <p:sldId id="263" r:id="rId6"/>
    <p:sldId id="268" r:id="rId7"/>
    <p:sldId id="259" r:id="rId8"/>
    <p:sldId id="264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579-93D5-44B4-9F2A-4858EAE3AF30}" type="datetimeFigureOut">
              <a:rPr lang="fi-FI" smtClean="0"/>
              <a:t>14.6.2022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A55-A80A-4273-AB20-5A6C30F52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1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579-93D5-44B4-9F2A-4858EAE3AF30}" type="datetimeFigureOut">
              <a:rPr lang="fi-FI" smtClean="0"/>
              <a:t>14.6.2022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A55-A80A-4273-AB20-5A6C30F52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862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579-93D5-44B4-9F2A-4858EAE3AF30}" type="datetimeFigureOut">
              <a:rPr lang="fi-FI" smtClean="0"/>
              <a:t>14.6.2022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A55-A80A-4273-AB20-5A6C30F52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21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579-93D5-44B4-9F2A-4858EAE3AF30}" type="datetimeFigureOut">
              <a:rPr lang="fi-FI" smtClean="0"/>
              <a:t>14.6.2022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A55-A80A-4273-AB20-5A6C30F52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15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579-93D5-44B4-9F2A-4858EAE3AF30}" type="datetimeFigureOut">
              <a:rPr lang="fi-FI" smtClean="0"/>
              <a:t>14.6.2022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A55-A80A-4273-AB20-5A6C30F52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579-93D5-44B4-9F2A-4858EAE3AF30}" type="datetimeFigureOut">
              <a:rPr lang="fi-FI" smtClean="0"/>
              <a:t>14.6.2022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A55-A80A-4273-AB20-5A6C30F52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050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579-93D5-44B4-9F2A-4858EAE3AF30}" type="datetimeFigureOut">
              <a:rPr lang="fi-FI" smtClean="0"/>
              <a:t>14.6.2022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A55-A80A-4273-AB20-5A6C30F52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516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579-93D5-44B4-9F2A-4858EAE3AF30}" type="datetimeFigureOut">
              <a:rPr lang="fi-FI" smtClean="0"/>
              <a:t>14.6.2022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A55-A80A-4273-AB20-5A6C30F52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07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579-93D5-44B4-9F2A-4858EAE3AF30}" type="datetimeFigureOut">
              <a:rPr lang="fi-FI" smtClean="0"/>
              <a:t>14.6.2022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A55-A80A-4273-AB20-5A6C30F52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05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579-93D5-44B4-9F2A-4858EAE3AF30}" type="datetimeFigureOut">
              <a:rPr lang="fi-FI" smtClean="0"/>
              <a:t>14.6.2022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A55-A80A-4273-AB20-5A6C30F52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820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579-93D5-44B4-9F2A-4858EAE3AF30}" type="datetimeFigureOut">
              <a:rPr lang="fi-FI" smtClean="0"/>
              <a:t>14.6.2022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DA55-A80A-4273-AB20-5A6C30F52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236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F579-93D5-44B4-9F2A-4858EAE3AF30}" type="datetimeFigureOut">
              <a:rPr lang="fi-FI" smtClean="0"/>
              <a:t>14.6.2022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7DA55-A80A-4273-AB20-5A6C30F52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141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inanssivalvonta.fi/kuluttajansuoja/pankkipalvelut/asuntolainat-ja-lainakat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fi-fi/kuva/tarjous-kasi-rakennus-toimisto-759973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valtiokonttori.fi/palvelut/rahoitus-ja-lainapalvelut/asp-saastaminen-ja-asp-lain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omenpankki.fi/fi/Tilastot/korot/kuvio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196769-695A-46BD-3D56-8556DF638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Lainat ja korot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A898684-955B-3EDA-4B44-0F54FBC175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Korko = lainatun rahan hinta</a:t>
            </a:r>
          </a:p>
        </p:txBody>
      </p:sp>
    </p:spTree>
    <p:extLst>
      <p:ext uri="{BB962C8B-B14F-4D97-AF65-F5344CB8AC3E}">
        <p14:creationId xmlns:p14="http://schemas.microsoft.com/office/powerpoint/2010/main" val="287236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FF1619A-F97A-FB32-CE03-C8FB70FA4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6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6C07BE-6C24-9E9C-AA89-C3DA9FB4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07" y="111759"/>
            <a:ext cx="6267062" cy="1605275"/>
          </a:xfrm>
        </p:spPr>
        <p:txBody>
          <a:bodyPr>
            <a:normAutofit/>
          </a:bodyPr>
          <a:lstStyle/>
          <a:p>
            <a:r>
              <a:rPr lang="fi-FI" sz="4000" dirty="0"/>
              <a:t>Muut luotot ja luottokortit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C597A6-A4E5-32BB-20E8-E4C2C5A1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07" y="1595127"/>
            <a:ext cx="6091933" cy="4765030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Kulutusluotot, pikavipit ja luottokortti ovat </a:t>
            </a:r>
            <a:r>
              <a:rPr lang="fi-FI" sz="2000" i="1" dirty="0"/>
              <a:t>vakuudettomia</a:t>
            </a:r>
            <a:r>
              <a:rPr lang="fi-FI" sz="2000" dirty="0"/>
              <a:t>. </a:t>
            </a:r>
          </a:p>
          <a:p>
            <a:r>
              <a:rPr lang="fi-FI" sz="2000" dirty="0"/>
              <a:t>Niissä on kuitenkin korkeammat korot kuin asuntolainoissa.</a:t>
            </a:r>
          </a:p>
          <a:p>
            <a:r>
              <a:rPr lang="fi-FI" sz="2000" dirty="0"/>
              <a:t>Myös omasta pankista voi aina kysyä lisää lainaa esim. asunnon remontteihin.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TEHTÄVÄ: Selvitä joltain lainavertailusivustolta, millaista korkoa eri kokoisista lainoista tai pikavipeistä pitää maksaa. Vertaa esim. 500 euron ja </a:t>
            </a:r>
            <a:br>
              <a:rPr lang="fi-FI" sz="2000" dirty="0"/>
            </a:br>
            <a:r>
              <a:rPr lang="fi-FI" sz="2000" dirty="0"/>
              <a:t>20 000 euron lainasummia. 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TEHTÄVÄ: Selvitä, miten maksuhäiriömerkinnän saaneiden henkilöiden määrä on Suomessa kehittynyt viime vuosina. Keillä maksuhäiriömerkintöjä on eniten? Miksi?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F0140C1-4F99-DFF0-FE0C-4F2EC45F91B6}"/>
              </a:ext>
            </a:extLst>
          </p:cNvPr>
          <p:cNvSpPr txBox="1"/>
          <p:nvPr/>
        </p:nvSpPr>
        <p:spPr>
          <a:xfrm>
            <a:off x="9099293" y="11175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</a:t>
            </a:r>
            <a:r>
              <a:rPr lang="fi-FI" dirty="0" err="1"/>
              <a:t>Pixabay</a:t>
            </a:r>
            <a:r>
              <a:rPr lang="fi-FI" dirty="0"/>
              <a:t> Pexels- kuvapalvelussa</a:t>
            </a:r>
          </a:p>
        </p:txBody>
      </p:sp>
    </p:spTree>
    <p:extLst>
      <p:ext uri="{BB962C8B-B14F-4D97-AF65-F5344CB8AC3E}">
        <p14:creationId xmlns:p14="http://schemas.microsoft.com/office/powerpoint/2010/main" val="288996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D740C-1BFC-3E46-F4A8-516842312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sz="4100" dirty="0"/>
              <a:t>(Asunto)lainan ottajan muistilista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0B2410-D7C0-7855-099C-D73BA3106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641" y="2320642"/>
            <a:ext cx="6992889" cy="4844482"/>
          </a:xfrm>
        </p:spPr>
        <p:txBody>
          <a:bodyPr>
            <a:normAutofit/>
          </a:bodyPr>
          <a:lstStyle/>
          <a:p>
            <a:r>
              <a:rPr lang="fi-FI" altLang="fi-FI" sz="1800" dirty="0"/>
              <a:t>Omat tulot ja maksukyky: selviätkö, jos korot nousevat 6 prosenttiin?</a:t>
            </a:r>
          </a:p>
          <a:p>
            <a:r>
              <a:rPr lang="fi-FI" altLang="fi-FI" sz="1800" dirty="0"/>
              <a:t>Mikä viitekoroksi? (</a:t>
            </a:r>
            <a:r>
              <a:rPr lang="fi-FI" altLang="fi-FI" sz="1800" dirty="0" err="1"/>
              <a:t>euriborit</a:t>
            </a:r>
            <a:r>
              <a:rPr lang="fi-FI" altLang="fi-FI" sz="1800" dirty="0"/>
              <a:t>, prime, kiinteä korko)</a:t>
            </a:r>
          </a:p>
          <a:p>
            <a:r>
              <a:rPr lang="fi-FI" altLang="fi-FI" sz="1800" dirty="0"/>
              <a:t>Haluatko korkokaton &gt; korko ei nouse tietyn tason yli, vaikka viitekorko markkinoilla nousisikin.</a:t>
            </a:r>
          </a:p>
          <a:p>
            <a:r>
              <a:rPr lang="fi-FI" altLang="fi-FI" sz="1800" dirty="0"/>
              <a:t>Kuinka paljon omaa rahaa ja mistä vakuudet? </a:t>
            </a:r>
            <a:br>
              <a:rPr lang="fi-FI" altLang="fi-FI" sz="1800" dirty="0"/>
            </a:br>
            <a:r>
              <a:rPr lang="fi-FI" altLang="fi-FI" sz="1800" dirty="0"/>
              <a:t>&gt; </a:t>
            </a:r>
            <a:r>
              <a:rPr lang="fi-FI" altLang="fi-FI" sz="1800" dirty="0">
                <a:hlinkClick r:id="rId2"/>
              </a:rPr>
              <a:t>Lainakatto</a:t>
            </a:r>
            <a:r>
              <a:rPr lang="fi-FI" altLang="fi-FI" sz="1800" dirty="0"/>
              <a:t> eli lainaa voi saada </a:t>
            </a:r>
            <a:r>
              <a:rPr lang="fi-FI" altLang="fi-FI" sz="1800" dirty="0" err="1"/>
              <a:t>max</a:t>
            </a:r>
            <a:r>
              <a:rPr lang="fi-FI" altLang="fi-FI" sz="1800" dirty="0"/>
              <a:t>. 90 % lainan vakuuksien arvosta ja lainalle oltava </a:t>
            </a:r>
            <a:r>
              <a:rPr lang="fi-FI" altLang="fi-FI" sz="1800" i="1" dirty="0"/>
              <a:t>reaali</a:t>
            </a:r>
            <a:r>
              <a:rPr lang="fi-FI" altLang="fi-FI" sz="1800" dirty="0"/>
              <a:t>vakuudet</a:t>
            </a:r>
          </a:p>
          <a:p>
            <a:pPr lvl="1"/>
            <a:r>
              <a:rPr lang="fi-FI" altLang="fi-FI" sz="1800" dirty="0"/>
              <a:t>Eli asunnonostajalla pitää olla vähintään 10 % omaa rahaa asunnon arvosta</a:t>
            </a:r>
          </a:p>
          <a:p>
            <a:pPr lvl="1"/>
            <a:r>
              <a:rPr lang="fi-FI" altLang="fi-FI" sz="1800" dirty="0"/>
              <a:t>Ensiasunnon ostaja voi saada lainaa </a:t>
            </a:r>
            <a:r>
              <a:rPr lang="fi-FI" altLang="fi-FI" sz="1800" dirty="0" err="1"/>
              <a:t>max</a:t>
            </a:r>
            <a:r>
              <a:rPr lang="fi-FI" altLang="fi-FI" sz="1800" dirty="0"/>
              <a:t>. 95 % asunnon hinnasta.</a:t>
            </a:r>
          </a:p>
          <a:p>
            <a:pPr lvl="1"/>
            <a:r>
              <a:rPr lang="fi-FI" altLang="fi-FI" sz="1800" dirty="0"/>
              <a:t>Asuntoa voi käyttää vakuutena yleensä 70 % asunnon arvosta.</a:t>
            </a:r>
          </a:p>
          <a:p>
            <a:pPr lvl="1"/>
            <a:r>
              <a:rPr lang="fi-FI" altLang="fi-FI" sz="1800" dirty="0"/>
              <a:t>Lisävakuutena voi olla esim. valtiontakaus, jonkun toisen henkilön reaaliomaisuus (esim. vanhempien kesämökki)</a:t>
            </a:r>
          </a:p>
          <a:p>
            <a:r>
              <a:rPr lang="fi-FI" altLang="fi-FI" sz="1800" dirty="0"/>
              <a:t>Pankkien kilpailutus! &gt; Marginaalit ja muut lainaehdot voivat vaihdella.</a:t>
            </a:r>
          </a:p>
          <a:p>
            <a:pPr marL="0" indent="0">
              <a:buNone/>
            </a:pPr>
            <a:endParaRPr lang="fi-FI" sz="800" dirty="0"/>
          </a:p>
        </p:txBody>
      </p:sp>
      <p:pic>
        <p:nvPicPr>
          <p:cNvPr id="5" name="Kuva 4" descr="Kuva, joka sisältää kohteen sisä, seinä, henkilö&#10;&#10;Kuvaus luotu automaattisesti">
            <a:extLst>
              <a:ext uri="{FF2B5EF4-FFF2-40B4-BE49-F238E27FC236}">
                <a16:creationId xmlns:a16="http://schemas.microsoft.com/office/drawing/2014/main" id="{2D7210F2-650E-A1D3-D520-ADB8500B5D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56" r="-2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6A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>
            <a:extLst>
              <a:ext uri="{FF2B5EF4-FFF2-40B4-BE49-F238E27FC236}">
                <a16:creationId xmlns:a16="http://schemas.microsoft.com/office/drawing/2014/main" id="{D5D8A31F-AF78-3C35-8CC1-359B19C42130}"/>
              </a:ext>
            </a:extLst>
          </p:cNvPr>
          <p:cNvSpPr txBox="1"/>
          <p:nvPr/>
        </p:nvSpPr>
        <p:spPr>
          <a:xfrm>
            <a:off x="0" y="6211659"/>
            <a:ext cx="265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</a:t>
            </a:r>
            <a:r>
              <a:rPr lang="fi-FI" dirty="0" err="1"/>
              <a:t>Oleksandr</a:t>
            </a:r>
            <a:r>
              <a:rPr lang="fi-FI" dirty="0"/>
              <a:t> </a:t>
            </a:r>
            <a:r>
              <a:rPr lang="fi-FI" dirty="0" err="1"/>
              <a:t>Pidvalnyi</a:t>
            </a:r>
            <a:r>
              <a:rPr lang="fi-FI" dirty="0"/>
              <a:t> </a:t>
            </a:r>
            <a:r>
              <a:rPr lang="fi-FI" dirty="0">
                <a:hlinkClick r:id="rId4"/>
              </a:rPr>
              <a:t>Pexels</a:t>
            </a:r>
            <a:r>
              <a:rPr lang="fi-FI" dirty="0"/>
              <a:t> -kuvapalvelussa</a:t>
            </a:r>
          </a:p>
        </p:txBody>
      </p:sp>
    </p:spTree>
    <p:extLst>
      <p:ext uri="{BB962C8B-B14F-4D97-AF65-F5344CB8AC3E}">
        <p14:creationId xmlns:p14="http://schemas.microsoft.com/office/powerpoint/2010/main" val="8888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A0B7BA-8B48-15BE-3AC5-9A8ABEABC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4" y="2005975"/>
            <a:ext cx="6368665" cy="4049386"/>
          </a:xfrm>
        </p:spPr>
        <p:txBody>
          <a:bodyPr>
            <a:normAutofit/>
          </a:bodyPr>
          <a:lstStyle/>
          <a:p>
            <a:r>
              <a:rPr lang="fi-FI" altLang="fi-FI" sz="2000" dirty="0"/>
              <a:t>Takaisinmaksuaikataulu</a:t>
            </a:r>
          </a:p>
          <a:p>
            <a:pPr lvl="1"/>
            <a:r>
              <a:rPr lang="fi-FI" altLang="fi-FI" sz="2000" dirty="0"/>
              <a:t>Tasaerä (kiinteä kuukausierä)</a:t>
            </a:r>
          </a:p>
          <a:p>
            <a:pPr lvl="1"/>
            <a:r>
              <a:rPr lang="fi-FI" altLang="fi-FI" sz="2000" dirty="0"/>
              <a:t>Annuiteetti (kiinteä laina-aika, lyhenee alussa hitaammin ja lopussa nopeammin)</a:t>
            </a:r>
          </a:p>
          <a:p>
            <a:pPr lvl="1"/>
            <a:r>
              <a:rPr lang="fi-FI" altLang="fi-FI" sz="2000" dirty="0"/>
              <a:t>Tasalyhenteinen (kiinteä laina-aika, lyhenee tasaisesti koko laina-ajan)</a:t>
            </a:r>
          </a:p>
          <a:p>
            <a:r>
              <a:rPr lang="fi-FI" altLang="fi-FI" sz="2000" dirty="0"/>
              <a:t>Varainsiirtovero (ei makseta ensiasunnosta)</a:t>
            </a:r>
          </a:p>
          <a:p>
            <a:pPr lvl="1"/>
            <a:r>
              <a:rPr lang="fi-FI" altLang="fi-FI" sz="2000" dirty="0"/>
              <a:t>4 % kiinteistöstä (yleensä omakotitalo / mökki)</a:t>
            </a:r>
          </a:p>
          <a:p>
            <a:pPr lvl="1"/>
            <a:r>
              <a:rPr lang="fi-FI" altLang="fi-FI" sz="2000" dirty="0"/>
              <a:t>2 % asunto-osakkeista</a:t>
            </a:r>
          </a:p>
          <a:p>
            <a:r>
              <a:rPr lang="fi-FI" altLang="fi-FI" sz="2000" dirty="0">
                <a:hlinkClick r:id="rId2"/>
              </a:rPr>
              <a:t>ASP-säästäminen ja laina </a:t>
            </a:r>
            <a:r>
              <a:rPr lang="fi-FI" altLang="fi-FI" sz="2000" dirty="0"/>
              <a:t>voivat olla hyvä vaihtoehto ensiasunnon hankkijalle.</a:t>
            </a:r>
          </a:p>
          <a:p>
            <a:endParaRPr lang="fi-FI" sz="2000" dirty="0"/>
          </a:p>
        </p:txBody>
      </p:sp>
      <p:pic>
        <p:nvPicPr>
          <p:cNvPr id="4" name="Kuva 3" descr="Kuva, joka sisältää kohteen sisä, seinä, henkilö&#10;&#10;Kuvaus luotu automaattisesti">
            <a:extLst>
              <a:ext uri="{FF2B5EF4-FFF2-40B4-BE49-F238E27FC236}">
                <a16:creationId xmlns:a16="http://schemas.microsoft.com/office/drawing/2014/main" id="{CC50704B-234A-AB4D-DECA-3FAB78986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74" r="1" b="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8C9BC7B1-51FD-3D17-20F1-0EA48051FEB8}"/>
              </a:ext>
            </a:extLst>
          </p:cNvPr>
          <p:cNvSpPr txBox="1"/>
          <p:nvPr/>
        </p:nvSpPr>
        <p:spPr>
          <a:xfrm>
            <a:off x="711200" y="548640"/>
            <a:ext cx="4470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100" dirty="0">
                <a:latin typeface="+mj-lt"/>
              </a:rPr>
              <a:t>(jatkuu)</a:t>
            </a:r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01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89677E-F752-E344-AB6A-6AB878888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69" y="136525"/>
            <a:ext cx="10515600" cy="1325563"/>
          </a:xfrm>
        </p:spPr>
        <p:txBody>
          <a:bodyPr/>
          <a:lstStyle/>
          <a:p>
            <a:r>
              <a:rPr lang="fi-FI" dirty="0"/>
              <a:t>Kun korko muuttuu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04A59F-322B-F44F-BDB0-420FE0B21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69" y="1242391"/>
            <a:ext cx="10515600" cy="535981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Korot määräytyvät markkinoilla lainarahan kysynnän ja tarjonnan mukaan.</a:t>
            </a:r>
          </a:p>
          <a:p>
            <a:r>
              <a:rPr lang="fi-FI" dirty="0"/>
              <a:t>Euroopan keskuspankin (EKP) rahapolitiikka (ohjauskorko ja muut toimet) vaikuttaa kaikkiin markkinakorkoihin.</a:t>
            </a:r>
          </a:p>
          <a:p>
            <a:r>
              <a:rPr lang="fi-FI" dirty="0"/>
              <a:t>Yli 90 % suomalaisten kotitalouksien asuntolainoista on sidottu </a:t>
            </a:r>
            <a:r>
              <a:rPr lang="fi-FI" dirty="0" err="1"/>
              <a:t>euriboreihin</a:t>
            </a:r>
            <a:r>
              <a:rPr lang="fi-FI" dirty="0"/>
              <a:t> (12 kk:n </a:t>
            </a:r>
            <a:r>
              <a:rPr lang="fi-FI" dirty="0" err="1"/>
              <a:t>euribor</a:t>
            </a:r>
            <a:r>
              <a:rPr lang="fi-FI" dirty="0"/>
              <a:t> tavallisin)</a:t>
            </a:r>
          </a:p>
          <a:p>
            <a:r>
              <a:rPr lang="fi-FI" dirty="0"/>
              <a:t>Kun korot nousevat, oman lainan takaisinmaksu muuttuu sen mukaan, mitä lyhennyksestä on sovittu:</a:t>
            </a:r>
          </a:p>
          <a:p>
            <a:pPr lvl="1"/>
            <a:r>
              <a:rPr lang="fi-FI" dirty="0"/>
              <a:t>Jos korko on kiinteä, ei korkojen nousu vaikuta omaan talouteen.</a:t>
            </a:r>
          </a:p>
          <a:p>
            <a:pPr lvl="1"/>
            <a:r>
              <a:rPr lang="fi-FI" dirty="0"/>
              <a:t>Tasaerälaina &gt; laina-aika muuttuu korkojen muuttuessa</a:t>
            </a:r>
          </a:p>
          <a:p>
            <a:pPr lvl="1"/>
            <a:r>
              <a:rPr lang="fi-FI" dirty="0"/>
              <a:t>Annuiteetti ja tasalyhenteinen laina &gt; kuukausittainen maksuerä muuttuu koron muuttuessa.</a:t>
            </a:r>
          </a:p>
          <a:p>
            <a:pPr lvl="2"/>
            <a:r>
              <a:rPr lang="fi-FI" dirty="0"/>
              <a:t>Tämän vuoksi pankit yleensä testaavat takaisinmaksukyvyn, jos korot nousisivat 6 prosenttiin.</a:t>
            </a:r>
          </a:p>
          <a:p>
            <a:pPr marL="457200" lvl="1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675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5317B1-2667-43C4-48C1-5B86F17C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Korkokuvioita – ja tilastoja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DBA353-C165-AE43-D5EC-A9986E6AF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https://www.suomenpankki.fi/fi/Tilastot/korot/kuviot/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1) Katso miten EKP:n ohjauskorko ja 12 kk:n </a:t>
            </a:r>
            <a:r>
              <a:rPr lang="fi-FI" dirty="0" err="1"/>
              <a:t>euribor</a:t>
            </a:r>
            <a:r>
              <a:rPr lang="fi-FI" dirty="0"/>
              <a:t> ovat muuttuneet vuodesta 2005 lähtien. </a:t>
            </a:r>
          </a:p>
          <a:p>
            <a:pPr marL="0" indent="0">
              <a:buNone/>
            </a:pPr>
            <a:r>
              <a:rPr lang="fi-FI" dirty="0"/>
              <a:t>Tiedätkö, mistä muutokset johtuvat?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2) Vertaa 12 kk:n </a:t>
            </a:r>
            <a:r>
              <a:rPr lang="fi-FI" dirty="0" err="1"/>
              <a:t>euriborin</a:t>
            </a:r>
            <a:r>
              <a:rPr lang="fi-FI" dirty="0"/>
              <a:t> ja eri pankkien prime-korkojen kehitystä vuodesta 2005 lähtien. Mitä eroja huomaat?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304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05C0F9-9820-E74B-A6BB-A41207E16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48" y="1369111"/>
            <a:ext cx="3505494" cy="3785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err="1"/>
              <a:t>Kun</a:t>
            </a:r>
            <a:r>
              <a:rPr lang="en-US" sz="2400" dirty="0"/>
              <a:t> </a:t>
            </a:r>
            <a:r>
              <a:rPr lang="en-US" sz="2400" dirty="0" err="1"/>
              <a:t>korot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olleet</a:t>
            </a:r>
            <a:r>
              <a:rPr lang="en-US" sz="2400" dirty="0"/>
              <a:t> </a:t>
            </a:r>
            <a:r>
              <a:rPr lang="en-US" sz="2400" dirty="0" err="1"/>
              <a:t>matalla</a:t>
            </a:r>
            <a:r>
              <a:rPr lang="en-US" sz="2400" dirty="0"/>
              <a:t>, </a:t>
            </a:r>
            <a:r>
              <a:rPr lang="en-US" sz="2400" dirty="0" err="1"/>
              <a:t>kotitaloudet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ottaneet</a:t>
            </a:r>
            <a:r>
              <a:rPr lang="en-US" sz="2400" dirty="0"/>
              <a:t> </a:t>
            </a:r>
            <a:r>
              <a:rPr lang="en-US" sz="2400" dirty="0" err="1"/>
              <a:t>aiempaa</a:t>
            </a:r>
            <a:r>
              <a:rPr lang="en-US" sz="2400" dirty="0"/>
              <a:t> </a:t>
            </a:r>
            <a:r>
              <a:rPr lang="en-US" sz="2400" dirty="0" err="1"/>
              <a:t>isompia</a:t>
            </a:r>
            <a:r>
              <a:rPr lang="en-US" sz="2400" dirty="0"/>
              <a:t> </a:t>
            </a:r>
            <a:r>
              <a:rPr lang="en-US" sz="2400" dirty="0" err="1"/>
              <a:t>lainoja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Vaikka</a:t>
            </a:r>
            <a:r>
              <a:rPr lang="en-US" sz="2400" dirty="0"/>
              <a:t> </a:t>
            </a:r>
            <a:r>
              <a:rPr lang="en-US" sz="2400" dirty="0" err="1"/>
              <a:t>velka-aste</a:t>
            </a:r>
            <a:r>
              <a:rPr lang="en-US" sz="2400" dirty="0"/>
              <a:t> on </a:t>
            </a:r>
            <a:r>
              <a:rPr lang="en-US" sz="2400" dirty="0" err="1"/>
              <a:t>noussut</a:t>
            </a:r>
            <a:r>
              <a:rPr lang="en-US" sz="2400" dirty="0"/>
              <a:t>, </a:t>
            </a:r>
            <a:r>
              <a:rPr lang="en-US" sz="2400" dirty="0" err="1"/>
              <a:t>korkorasitus</a:t>
            </a:r>
            <a:r>
              <a:rPr lang="en-US" sz="2400" dirty="0"/>
              <a:t> on </a:t>
            </a:r>
            <a:r>
              <a:rPr lang="en-US" sz="2400" dirty="0" err="1"/>
              <a:t>kuitenkin</a:t>
            </a:r>
            <a:r>
              <a:rPr lang="en-US" sz="2400" dirty="0"/>
              <a:t> </a:t>
            </a:r>
            <a:r>
              <a:rPr lang="en-US" sz="2400" dirty="0" err="1"/>
              <a:t>ollut</a:t>
            </a:r>
            <a:r>
              <a:rPr lang="en-US" sz="2400" dirty="0"/>
              <a:t> </a:t>
            </a:r>
            <a:r>
              <a:rPr lang="en-US" sz="2400" dirty="0" err="1"/>
              <a:t>suhteellisen</a:t>
            </a:r>
            <a:r>
              <a:rPr lang="en-US" sz="2400" dirty="0"/>
              <a:t> </a:t>
            </a:r>
            <a:r>
              <a:rPr lang="en-US" sz="2400" dirty="0" err="1"/>
              <a:t>pieni</a:t>
            </a:r>
            <a:r>
              <a:rPr lang="en-US" sz="2400" dirty="0"/>
              <a:t>. </a:t>
            </a:r>
            <a:r>
              <a:rPr lang="en-US" sz="2400" dirty="0" err="1"/>
              <a:t>Miten</a:t>
            </a:r>
            <a:r>
              <a:rPr lang="en-US" sz="2400" dirty="0"/>
              <a:t> </a:t>
            </a:r>
            <a:r>
              <a:rPr lang="en-US" sz="2400" dirty="0" err="1"/>
              <a:t>asuntovelallisten</a:t>
            </a:r>
            <a:r>
              <a:rPr lang="en-US" sz="2400" dirty="0"/>
              <a:t> </a:t>
            </a:r>
            <a:r>
              <a:rPr lang="en-US" sz="2400" dirty="0" err="1"/>
              <a:t>käy</a:t>
            </a:r>
            <a:r>
              <a:rPr lang="en-US" sz="2400" dirty="0"/>
              <a:t>, </a:t>
            </a:r>
            <a:r>
              <a:rPr lang="en-US" sz="2400" dirty="0" err="1"/>
              <a:t>jos</a:t>
            </a:r>
            <a:r>
              <a:rPr lang="en-US" sz="2400" dirty="0"/>
              <a:t> </a:t>
            </a:r>
            <a:r>
              <a:rPr lang="en-US" sz="2400" dirty="0" err="1"/>
              <a:t>korot</a:t>
            </a:r>
            <a:r>
              <a:rPr lang="en-US" sz="2400" dirty="0"/>
              <a:t> </a:t>
            </a:r>
            <a:r>
              <a:rPr lang="en-US" sz="2400" dirty="0" err="1"/>
              <a:t>nousevat</a:t>
            </a:r>
            <a:r>
              <a:rPr lang="en-US" sz="2400" dirty="0"/>
              <a:t> </a:t>
            </a:r>
            <a:r>
              <a:rPr lang="en-US" sz="2400" dirty="0" err="1"/>
              <a:t>voimakkaasti</a:t>
            </a:r>
            <a:r>
              <a:rPr lang="en-US" sz="2400" dirty="0"/>
              <a:t>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0FD1B78-25CA-F4FC-D947-76314AAC5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501191"/>
            <a:ext cx="6019331" cy="38523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0611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38FEE4-00DC-1511-01C0-E5900CBB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5" y="622555"/>
            <a:ext cx="10005391" cy="996536"/>
          </a:xfrm>
        </p:spPr>
        <p:txBody>
          <a:bodyPr/>
          <a:lstStyle/>
          <a:p>
            <a:r>
              <a:rPr lang="fi-FI" dirty="0"/>
              <a:t>Oma vai vuokra-asunto?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109AD9-DB42-669F-9290-1CE8D69A9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5" y="161909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Perinteisesti Suomessa on ajateltu, että oman asunnon hankkiminen on </a:t>
            </a:r>
            <a:r>
              <a:rPr lang="fi-FI" i="1" dirty="0"/>
              <a:t>taloudellisesti </a:t>
            </a:r>
            <a:r>
              <a:rPr lang="fi-FI" dirty="0"/>
              <a:t>aina kannattavampaa kuin vuokralla asuminen.</a:t>
            </a:r>
          </a:p>
          <a:p>
            <a:r>
              <a:rPr lang="fi-FI" dirty="0"/>
              <a:t>Kun lyhennät asuntolainaa, siirtyy asunnon omistus pikkuhiljaa pankilta sinulle. Vuokraa maksamalla vain vuokranantajan omaisuus karttuu.</a:t>
            </a:r>
          </a:p>
          <a:p>
            <a:r>
              <a:rPr lang="fi-FI" dirty="0"/>
              <a:t>Viime vuosina asuntojen hinnat ovat kuitenkin alkaneet eriytyä. Enää ei ole varmaa, että joka puolella Suomea asunnon ostaja saa myöhemmin myytyä asuntonsa voitolla. </a:t>
            </a:r>
          </a:p>
          <a:p>
            <a:r>
              <a:rPr lang="fi-FI" dirty="0"/>
              <a:t>Vaurastua voi myös muilla tavoin kuin asunnon omistamisella. Tällöin vuokran ja muiden pakollisten kulujen jälkeen pitää kuitenkin olla varoja, joita sijoittaa.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73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8AAC98D-A6E0-B922-F25D-F2940C5E0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640" y="232434"/>
            <a:ext cx="8224837" cy="5320400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49F7D09-EEA7-5203-070E-55D70EE021EC}"/>
              </a:ext>
            </a:extLst>
          </p:cNvPr>
          <p:cNvSpPr txBox="1"/>
          <p:nvPr/>
        </p:nvSpPr>
        <p:spPr>
          <a:xfrm>
            <a:off x="1094188" y="5702236"/>
            <a:ext cx="9630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Suomen virallinen tilasto (SVT): Osakeasuntojen hinnat [verkkojulkaisu].</a:t>
            </a:r>
            <a:br>
              <a:rPr lang="fi-FI" dirty="0"/>
            </a:br>
            <a:r>
              <a:rPr lang="fi-FI" dirty="0"/>
              <a:t>ISSN=2323-878X. </a:t>
            </a:r>
            <a:r>
              <a:rPr lang="fi-FI" dirty="0">
                <a:effectLst/>
              </a:rPr>
              <a:t>elokuu</a:t>
            </a:r>
            <a:r>
              <a:rPr lang="fi-FI" dirty="0"/>
              <a:t> 2021. Helsinki: Tilastokeskus [viitattu: 12.5.2022].</a:t>
            </a:r>
            <a:br>
              <a:rPr lang="fi-FI" dirty="0"/>
            </a:br>
            <a:r>
              <a:rPr lang="fi-FI" dirty="0"/>
              <a:t>Saantitapa: http://www.stat.fi/til/ashi/2021/08/ashi_2021_08_2021-09-29_tie_001_fi.html</a:t>
            </a:r>
          </a:p>
        </p:txBody>
      </p:sp>
    </p:spTree>
    <p:extLst>
      <p:ext uri="{BB962C8B-B14F-4D97-AF65-F5344CB8AC3E}">
        <p14:creationId xmlns:p14="http://schemas.microsoft.com/office/powerpoint/2010/main" val="426499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0F4D8F-3925-9875-AF9E-282C30A3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43610"/>
            <a:ext cx="10515600" cy="810547"/>
          </a:xfrm>
        </p:spPr>
        <p:txBody>
          <a:bodyPr/>
          <a:lstStyle/>
          <a:p>
            <a:r>
              <a:rPr lang="fi-FI" dirty="0"/>
              <a:t>Vuokrien kehitys eri puolilla Suomea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35355B4-13DA-AC62-7168-21D55C9E4264}"/>
              </a:ext>
            </a:extLst>
          </p:cNvPr>
          <p:cNvSpPr txBox="1"/>
          <p:nvPr/>
        </p:nvSpPr>
        <p:spPr>
          <a:xfrm>
            <a:off x="8547873" y="1366741"/>
            <a:ext cx="2936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Tehtävä: </a:t>
            </a:r>
          </a:p>
          <a:p>
            <a:endParaRPr lang="fi-FI" dirty="0"/>
          </a:p>
          <a:p>
            <a:r>
              <a:rPr lang="fi-FI" dirty="0"/>
              <a:t>Selvitä joltain vuokra-asuntosivustolta, kuinka korkeita vuokrat ovat eri puolilla Helsinkiä tai muuta pääkaupunkiseutua.</a:t>
            </a:r>
          </a:p>
          <a:p>
            <a:endParaRPr lang="fi-FI" dirty="0"/>
          </a:p>
          <a:p>
            <a:r>
              <a:rPr lang="fi-FI" dirty="0"/>
              <a:t>Vertaa vuokratasoa johonkin muuhun alueeseen  Suomessa. Voit valita sellaisen alueen, joka kiinnostaa sinua.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AB1A1A2-3D3D-AF9A-0A0C-155760B83B97}"/>
              </a:ext>
            </a:extLst>
          </p:cNvPr>
          <p:cNvSpPr txBox="1"/>
          <p:nvPr/>
        </p:nvSpPr>
        <p:spPr>
          <a:xfrm>
            <a:off x="472440" y="5903843"/>
            <a:ext cx="11744297" cy="93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Suomen virallinen tilasto (SVT): Asuntojen vuokrat [verkkojulkaisu].</a:t>
            </a:r>
            <a:br>
              <a:rPr lang="fi-FI" dirty="0"/>
            </a:br>
            <a:r>
              <a:rPr lang="fi-FI" dirty="0"/>
              <a:t>ISSN=1798-100X. </a:t>
            </a:r>
            <a:r>
              <a:rPr lang="fi-FI" dirty="0">
                <a:effectLst/>
              </a:rPr>
              <a:t>1. vuosineljännes</a:t>
            </a:r>
            <a:r>
              <a:rPr lang="fi-FI" dirty="0"/>
              <a:t> 2021. Helsinki: Tilastokeskus [viitattu: 12.5.2022].</a:t>
            </a:r>
            <a:br>
              <a:rPr lang="fi-FI" dirty="0"/>
            </a:br>
            <a:r>
              <a:rPr lang="fi-FI" dirty="0"/>
              <a:t>Saantitapa: http://www.stat.fi/til/asvu/2021/01/asvu_2021_01_2021-04-22_tie_001_fi.html 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59BA899-C2BA-7197-EAF7-6771A6D55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970882"/>
            <a:ext cx="7692887" cy="491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32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741</Words>
  <Application>Microsoft Office PowerPoint</Application>
  <PresentationFormat>Laajakuva</PresentationFormat>
  <Paragraphs>63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Lainat ja korot</vt:lpstr>
      <vt:lpstr>(Asunto)lainan ottajan muistilista</vt:lpstr>
      <vt:lpstr>PowerPoint-esitys</vt:lpstr>
      <vt:lpstr>Kun korko muuttuu</vt:lpstr>
      <vt:lpstr>Korkokuvioita – ja tilastoja</vt:lpstr>
      <vt:lpstr>PowerPoint-esitys</vt:lpstr>
      <vt:lpstr>Oma vai vuokra-asunto? </vt:lpstr>
      <vt:lpstr>PowerPoint-esitys</vt:lpstr>
      <vt:lpstr>Vuokrien kehitys eri puolilla Suomea</vt:lpstr>
      <vt:lpstr>Muut luotot ja luottokortit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Lainat ja korot</dc:title>
  <dc:creator>Hanna Toikkanen-Maher</dc:creator>
  <cp:lastModifiedBy>Hanna Toikkanen-Maher</cp:lastModifiedBy>
  <cp:revision>11</cp:revision>
  <dcterms:created xsi:type="dcterms:W3CDTF">2022-05-05T07:58:37Z</dcterms:created>
  <dcterms:modified xsi:type="dcterms:W3CDTF">2022-06-14T11:54:37Z</dcterms:modified>
</cp:coreProperties>
</file>