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FP9Hthi/UQU2gM3jCaqyCWwIs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kuv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finanssivalvonta.fi/sv/kund/banktjanster/bolan-och-lanetak/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www.pexels.com/fi-fi/kuva/tarjous-kasi-rakennus-toimisto-7599735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valtiokonttori.fi/sv/tjanst/bsp-sparande-och-bsp-lan/#bsp-sparande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uomenpankki.fi/sv/statistik/rantor/diagra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https://www.stat.fi/til/ashi/2021/08/ashi_2021_08_2021-09-29_tie_001_sv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s://www.stat.fi/til/asvu/2021/01/asvu_2021_01_2021-04-22_tie_001_sv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i-FI"/>
              <a:t>Lån och räntor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i-FI"/>
              <a:t>Ränta = priset för lånade pengar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 b="0" l="4826" r="0" t="0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0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6862"/>
                </a:srgbClr>
              </a:gs>
              <a:gs pos="4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0"/>
          <p:cNvSpPr txBox="1"/>
          <p:nvPr>
            <p:ph type="title"/>
          </p:nvPr>
        </p:nvSpPr>
        <p:spPr>
          <a:xfrm>
            <a:off x="654307" y="111759"/>
            <a:ext cx="6267062" cy="160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fi-FI" sz="4000"/>
              <a:t>Andra krediter och kreditkort</a:t>
            </a:r>
            <a:endParaRPr/>
          </a:p>
        </p:txBody>
      </p:sp>
      <p:sp>
        <p:nvSpPr>
          <p:cNvPr id="153" name="Google Shape;153;p10"/>
          <p:cNvSpPr txBox="1"/>
          <p:nvPr>
            <p:ph idx="1" type="body"/>
          </p:nvPr>
        </p:nvSpPr>
        <p:spPr>
          <a:xfrm>
            <a:off x="649157" y="1509827"/>
            <a:ext cx="6091800" cy="47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Konsumtionskredit</a:t>
            </a:r>
            <a:r>
              <a:rPr lang="fi-FI" sz="2000"/>
              <a:t>, snabblån och kreditkort är </a:t>
            </a:r>
            <a:r>
              <a:rPr i="1" lang="fi-FI" sz="2000"/>
              <a:t>osäkra</a:t>
            </a:r>
            <a:r>
              <a:rPr lang="fi-FI" sz="2000"/>
              <a:t>.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Dessa har högre räntor än ett bostadslån.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Den egna banken kan bevilja </a:t>
            </a:r>
            <a:r>
              <a:rPr lang="fi-FI" sz="2000"/>
              <a:t>ytterligare</a:t>
            </a:r>
            <a:r>
              <a:rPr lang="fi-FI" sz="2000"/>
              <a:t> lån t.ex. för att renovera.</a:t>
            </a:r>
            <a:endParaRPr sz="20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i-FI" sz="2000"/>
              <a:t>UPPGIFT: Undersök med hjälp av en lånejämförelsesida på nätet hurudana räntor man måste betala för olika summor. Jämför t.ex. ett lån på 500 euro och 20 000 euro.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i-FI" sz="2000"/>
              <a:t>UPPGIFT: Undersök vad som skett med antalet personer som har en betalningsanmärkning i Finland. Vilken grupp har flest anmärkningar? Varför?</a:t>
            </a:r>
            <a:endParaRPr sz="2000"/>
          </a:p>
        </p:txBody>
      </p:sp>
      <p:sp>
        <p:nvSpPr>
          <p:cNvPr id="154" name="Google Shape;154;p10"/>
          <p:cNvSpPr txBox="1"/>
          <p:nvPr/>
        </p:nvSpPr>
        <p:spPr>
          <a:xfrm>
            <a:off x="9099293" y="111759"/>
            <a:ext cx="243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Bild: Pixabay Pexels bildtjänst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832950" y="293175"/>
            <a:ext cx="68931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lang="fi-FI" sz="4100"/>
              <a:t>(Bostads)lån</a:t>
            </a:r>
            <a:r>
              <a:rPr lang="fi-FI" sz="4100"/>
              <a:t>tagarens minneslista</a:t>
            </a:r>
            <a:endParaRPr sz="4100"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711675" y="1757250"/>
            <a:ext cx="7204800" cy="48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fi-FI" sz="1800"/>
              <a:t>Den egna inkomsten och betalningsförmågan: Har du betalningsförmåga om räntan stiger till 6 %?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sz="1800"/>
              <a:t>Vad är referensränta? (</a:t>
            </a:r>
            <a:r>
              <a:rPr lang="fi-FI" sz="1800"/>
              <a:t>euribor</a:t>
            </a:r>
            <a:r>
              <a:rPr lang="fi-FI" sz="1800"/>
              <a:t>, prime, fast ränta)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sz="1800"/>
              <a:t>Vill du ha ett räntetak? Ränta överstiger inte en viss nivå även om referensräntan på marknaden stiger.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fi-FI" sz="1800"/>
              <a:t>Hur stor andel egen </a:t>
            </a:r>
            <a:r>
              <a:rPr lang="fi-FI" sz="1800"/>
              <a:t>finansiering</a:t>
            </a:r>
            <a:r>
              <a:rPr lang="fi-FI" sz="1800"/>
              <a:t> och vilka säkerheter?</a:t>
            </a:r>
            <a:endParaRPr sz="18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800"/>
              <a:t>&gt;</a:t>
            </a:r>
            <a:r>
              <a:rPr lang="fi-FI" sz="1800" u="sng">
                <a:solidFill>
                  <a:schemeClr val="hlink"/>
                </a:solidFill>
                <a:hlinkClick r:id="rId3"/>
              </a:rPr>
              <a:t>Lånetak</a:t>
            </a:r>
            <a:r>
              <a:rPr lang="fi-FI" sz="1800"/>
              <a:t>: man får låna för max 90 % av säkerhetens värde och lånet måste ha en reell säkerhet.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i-FI" sz="1800"/>
              <a:t>Bostadsköparen måste ha 10 % eget kapital.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i-FI" sz="1800"/>
              <a:t>För första bostaden kan man få lån för max 95 % av bostadens pris.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i-FI" sz="1800"/>
              <a:t>Bostaden kan användas som säkerhet och det motsvarar oftas 70 % av dess värde.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i-FI" sz="1800">
                <a:solidFill>
                  <a:srgbClr val="E6AA49"/>
                </a:solidFill>
              </a:rPr>
              <a:t>Tilläggssäkerhet</a:t>
            </a:r>
            <a:r>
              <a:rPr lang="fi-FI" sz="1800"/>
              <a:t> kan vara t.ex. statsborgen eller någon annans reella egendom ( t.ex. </a:t>
            </a:r>
            <a:r>
              <a:rPr lang="fi-FI" sz="1800"/>
              <a:t>föräldrars</a:t>
            </a:r>
            <a:r>
              <a:rPr lang="fi-FI" sz="1800"/>
              <a:t> sommarstuga).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sz="1800"/>
              <a:t>Be om offert av flera banker! &gt; Marginaler och andra lånevillkor kan variera.</a:t>
            </a:r>
            <a:endParaRPr sz="800"/>
          </a:p>
        </p:txBody>
      </p:sp>
      <p:pic>
        <p:nvPicPr>
          <p:cNvPr descr="Kuva, joka sisältää kohteen sisä, seinä, henkilö&#10;&#10;Kuvaus luotu automaattisesti" id="92" name="Google Shape;92;p2"/>
          <p:cNvPicPr preferRelativeResize="0"/>
          <p:nvPr/>
        </p:nvPicPr>
        <p:blipFill rotWithShape="1">
          <a:blip r:embed="rId4">
            <a:alphaModFix/>
          </a:blip>
          <a:srcRect b="-2" l="0" r="-2" t="605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2"/>
          <p:cNvCxnSpPr/>
          <p:nvPr/>
        </p:nvCxnSpPr>
        <p:spPr>
          <a:xfrm>
            <a:off x="5042084" y="1629417"/>
            <a:ext cx="6309300" cy="0"/>
          </a:xfrm>
          <a:prstGeom prst="straightConnector1">
            <a:avLst/>
          </a:prstGeom>
          <a:noFill/>
          <a:ln cap="flat" cmpd="sng" w="19050">
            <a:solidFill>
              <a:srgbClr val="E6AA4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" name="Google Shape;94;p2"/>
          <p:cNvSpPr txBox="1"/>
          <p:nvPr/>
        </p:nvSpPr>
        <p:spPr>
          <a:xfrm>
            <a:off x="0" y="6211659"/>
            <a:ext cx="265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Bild</a:t>
            </a:r>
            <a:r>
              <a:rPr b="0" i="0" lang="fi-FI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Oleksandr Pidvalnyi </a:t>
            </a:r>
            <a:r>
              <a:rPr b="0" i="0" lang="fi-FI" sz="1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Pexels</a:t>
            </a:r>
            <a:r>
              <a:rPr b="0" i="0" lang="fi-FI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bildtjänst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598664" y="2005975"/>
            <a:ext cx="6368665" cy="4049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Återbetalningstid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Jämna rater (fasta månadsrater).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Annuitet (fast lånetid, långsammare amortering i början och snabbare i slutet).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Lån med jämn amortering (fast lånetid, avkortas jämnt under hela lånetiden).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Överlåtelseskatt (betalas ej för första bostaden).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4 % av fastighetens värde (normalt egnahemshus och stugor)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fi-FI" sz="2000"/>
              <a:t>2 % för bostadsaktier.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i-FI" sz="2000" u="sng">
                <a:solidFill>
                  <a:schemeClr val="hlink"/>
                </a:solidFill>
                <a:hlinkClick r:id="rId3"/>
              </a:rPr>
              <a:t>BSP-sparande och lån</a:t>
            </a:r>
            <a:r>
              <a:rPr lang="fi-FI" sz="2000"/>
              <a:t> kan vara ett bra alternativ för förstabostadsköpare.</a:t>
            </a:r>
            <a:endParaRPr sz="2000"/>
          </a:p>
        </p:txBody>
      </p:sp>
      <p:pic>
        <p:nvPicPr>
          <p:cNvPr descr="Kuva, joka sisältää kohteen sisä, seinä, henkilö&#10;&#10;Kuvaus luotu automaattisesti" id="101" name="Google Shape;101;p3"/>
          <p:cNvPicPr preferRelativeResize="0"/>
          <p:nvPr/>
        </p:nvPicPr>
        <p:blipFill rotWithShape="1">
          <a:blip r:embed="rId4">
            <a:alphaModFix/>
          </a:blip>
          <a:srcRect b="1" l="0" r="1" t="1277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711200" y="548640"/>
            <a:ext cx="4470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(fortsättning)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728869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När räntan förändras.</a:t>
            </a:r>
            <a:endParaRPr/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728869" y="1242391"/>
            <a:ext cx="10515600" cy="5359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/>
              <a:t>Räntan bestäms av marknaden enligt utbud och </a:t>
            </a:r>
            <a:r>
              <a:rPr lang="fi-FI"/>
              <a:t>efterfrågan</a:t>
            </a:r>
            <a:r>
              <a:rPr lang="fi-FI"/>
              <a:t>.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/>
              <a:t>Den europeiska centralbankens (ECB) penningpolitik (styrräntor och andra beslut) påverkar alla marknadsräntor.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/>
              <a:t>Över 90 % av alla finländska </a:t>
            </a:r>
            <a:r>
              <a:rPr lang="fi-FI"/>
              <a:t>hushålls</a:t>
            </a:r>
            <a:r>
              <a:rPr lang="fi-FI"/>
              <a:t> bostadslån är </a:t>
            </a:r>
            <a:r>
              <a:rPr lang="fi-FI"/>
              <a:t>knutna</a:t>
            </a:r>
            <a:r>
              <a:rPr lang="fi-FI"/>
              <a:t> till </a:t>
            </a:r>
            <a:r>
              <a:rPr lang="fi-FI"/>
              <a:t>euribor</a:t>
            </a:r>
            <a:r>
              <a:rPr lang="fi-FI"/>
              <a:t> (12 månaders är vanligast)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/>
              <a:t>När räntan stiger förändras den egna återbetalningen enligt det man kommit </a:t>
            </a:r>
            <a:r>
              <a:rPr lang="fi-FI"/>
              <a:t>överens</a:t>
            </a:r>
            <a:r>
              <a:rPr lang="fi-FI"/>
              <a:t> om:</a:t>
            </a:r>
            <a:endParaRPr/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i-FI"/>
              <a:t>Om räntan är fast påverkas inte den egna ekonomin</a:t>
            </a:r>
            <a:r>
              <a:rPr lang="fi-FI"/>
              <a:t>.</a:t>
            </a:r>
            <a:endParaRPr/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i-FI"/>
              <a:t>Lån med jämna rater: lånetiden förändras då räntan förändras.</a:t>
            </a:r>
            <a:endParaRPr/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i-FI"/>
              <a:t>Annuitetslån och lån med jämn amortering: den månatliga återbetalningen förändras då räntan förändras.</a:t>
            </a:r>
            <a:endParaRPr/>
          </a:p>
          <a:p>
            <a:pPr indent="-2159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i-FI"/>
              <a:t>Därför testar bankerna återbetalningsförmågan om räntan stiger till 6 %.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 Räntebilder och -statistik</a:t>
            </a:r>
            <a:endParaRPr/>
          </a:p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https://www.suomenpankki.fi/sv/statistik/rantor/diagram/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fi-FI"/>
              <a:t>Analysera hur ECB:s styrränta och 12 månaders euribor har förändrats sedan år 2005.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i-FI"/>
              <a:t>Vad beror det på?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arenR" startAt="2"/>
            </a:pPr>
            <a:r>
              <a:rPr lang="fi-FI"/>
              <a:t>Jämför 12 månaders </a:t>
            </a:r>
            <a:r>
              <a:rPr lang="fi-FI"/>
              <a:t>euribor och utvecklingen för olika bankers prime-räntor sedan 2005.</a:t>
            </a:r>
            <a:r>
              <a:rPr lang="fi-FI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649350" y="1369098"/>
            <a:ext cx="3505500" cy="44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i-FI" sz="2400"/>
              <a:t>När räntorna varit låga har hushållen tagit allt större lån än tidigare.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i-FI" sz="2400"/>
              <a:t>Även om hushållens skuldsättning har ökat har </a:t>
            </a:r>
            <a:r>
              <a:rPr lang="fi-FI" sz="2400"/>
              <a:t>ränteutgifterna</a:t>
            </a:r>
            <a:r>
              <a:rPr lang="fi-FI" sz="2400"/>
              <a:t> varit relativt små. Hur går det med </a:t>
            </a:r>
            <a:r>
              <a:rPr lang="fi-FI" sz="2400"/>
              <a:t>bostadslåntagarna</a:t>
            </a:r>
            <a:r>
              <a:rPr lang="fi-FI" sz="2400"/>
              <a:t> om </a:t>
            </a:r>
            <a:r>
              <a:rPr lang="fi-FI" sz="2400"/>
              <a:t>räntorna</a:t>
            </a:r>
            <a:r>
              <a:rPr lang="fi-FI" sz="2400"/>
              <a:t> stiger kraftigt?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i-FI" sz="2400">
                <a:highlight>
                  <a:srgbClr val="E6AA49"/>
                </a:highlight>
              </a:rPr>
              <a:t>Bild bara på finska!</a:t>
            </a:r>
            <a:endParaRPr sz="2400">
              <a:highlight>
                <a:srgbClr val="E6AA49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20" name="Google Shape;120;p6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6074" y="1501191"/>
            <a:ext cx="6019332" cy="3852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583095" y="622555"/>
            <a:ext cx="10005391" cy="996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Ägar- eller hyresbostad?</a:t>
            </a:r>
            <a:endParaRPr/>
          </a:p>
        </p:txBody>
      </p:sp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583095" y="161909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/>
              <a:t>Traditionellt har finländare ansett att det är </a:t>
            </a:r>
            <a:r>
              <a:rPr i="1" lang="fi-FI"/>
              <a:t>lönsammare</a:t>
            </a:r>
            <a:r>
              <a:rPr i="1" lang="fi-FI"/>
              <a:t> </a:t>
            </a:r>
            <a:r>
              <a:rPr lang="fi-FI"/>
              <a:t>att äga sin bostad än att bo på hyra.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/>
              <a:t>När lånet förkortas överförs bostaden stegvis från banken till ägaren. Genom att betala hyra är det hyresvärdens egendom som ökar.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/>
              <a:t>Under de senaste åren har priserna börjat </a:t>
            </a:r>
            <a:r>
              <a:rPr lang="fi-FI"/>
              <a:t>differentieras</a:t>
            </a:r>
            <a:r>
              <a:rPr lang="fi-FI"/>
              <a:t>. Det är inte längre säkert att din fastighet kan säljas med vinst i hela Finland.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/>
              <a:t>Investeringar kan även göras på andra sätt än att köpa en bostad. När de löpande utgifterna (hyra, mat, el mm.) är betalda kan överskottet investeras.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/>
        </p:nvSpPr>
        <p:spPr>
          <a:xfrm>
            <a:off x="1094188" y="5702236"/>
            <a:ext cx="96301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Lähde: Suomen virallinen tilasto (SVT): Osakeasuntojen hinnat [verkkojulkaisu].</a:t>
            </a:r>
            <a:b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ISSN=2323-878X. elokuu 2021. Helsinki: Tilastokeskus [viitattu: 12.5.2022].</a:t>
            </a:r>
            <a:b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Saantitapa: http://www.stat.fi/til/ashi/2021/08/ashi_2021_08_2021-09-29_tie_001_fi.html</a:t>
            </a:r>
            <a:endParaRPr/>
          </a:p>
        </p:txBody>
      </p:sp>
      <p:pic>
        <p:nvPicPr>
          <p:cNvPr id="134" name="Google Shape;13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970" y="404075"/>
            <a:ext cx="8052400" cy="529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 txBox="1"/>
          <p:nvPr/>
        </p:nvSpPr>
        <p:spPr>
          <a:xfrm>
            <a:off x="7204900" y="6009975"/>
            <a:ext cx="450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https://www.stat.fi/til/ashi/2021/08/ashi_2021_08_2021-09-29_tie_001_sv.html</a:t>
            </a:r>
            <a:r>
              <a:rPr lang="fi-FI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27.7.2022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472440" y="143610"/>
            <a:ext cx="10515600" cy="8105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Hyresutvecklingen i Finland</a:t>
            </a:r>
            <a:endParaRPr/>
          </a:p>
        </p:txBody>
      </p:sp>
      <p:sp>
        <p:nvSpPr>
          <p:cNvPr id="141" name="Google Shape;141;p9"/>
          <p:cNvSpPr txBox="1"/>
          <p:nvPr/>
        </p:nvSpPr>
        <p:spPr>
          <a:xfrm>
            <a:off x="7318600" y="473700"/>
            <a:ext cx="42912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Uppgift:</a:t>
            </a:r>
            <a:endParaRPr sz="2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Undersök på en </a:t>
            </a:r>
            <a:r>
              <a:rPr lang="fi-FI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webbsida</a:t>
            </a:r>
            <a:r>
              <a:rPr lang="fi-FI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som förmedlar </a:t>
            </a:r>
            <a:r>
              <a:rPr lang="fi-FI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hyresbostäder</a:t>
            </a:r>
            <a:r>
              <a:rPr lang="fi-FI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hur höga hyrorna är runt om i Helsingfors och huvudstadsregionen.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Jämför hyresnivån med en annan ort i Finland. Du kan jämföra med </a:t>
            </a:r>
            <a:r>
              <a:rPr lang="fi-FI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ort </a:t>
            </a:r>
            <a:r>
              <a:rPr lang="fi-FI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 intresserar dig.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472440" y="5903843"/>
            <a:ext cx="11744297" cy="93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Lähde: Suomen virallinen tilasto (SVT): Asuntojen vuokrat [verkkojulkaisu].</a:t>
            </a:r>
            <a:b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ISSN=1798-100X. 1. vuosineljännes 2021. Helsinki: Tilastokeskus [viitattu: 12.5.2022].</a:t>
            </a:r>
            <a:b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Saantitapa: http://www.stat.fi/til/asvu/2021/01/asvu_2021_01_2021-04-22_tie_001_fi.html </a:t>
            </a:r>
            <a:endParaRPr/>
          </a:p>
        </p:txBody>
      </p:sp>
      <p:pic>
        <p:nvPicPr>
          <p:cNvPr id="143" name="Google Shape;14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0" y="1029757"/>
            <a:ext cx="6594665" cy="3829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 txBox="1"/>
          <p:nvPr/>
        </p:nvSpPr>
        <p:spPr>
          <a:xfrm>
            <a:off x="400375" y="4932450"/>
            <a:ext cx="361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https://www.stat.fi/til/asvu/2021/01/asvu_2021_01_2021-04-22_tie_001_sv.html</a:t>
            </a:r>
            <a:r>
              <a:rPr lang="fi-FI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27.7.2022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2022-05-05T07:58:37Z</dcterms:created>
  <dc:creator>Hanna Toikkanen-Maher</dc:creator>
</cp:coreProperties>
</file>