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y3H+bWS2YtbgKmw57bzM+gfMri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1" name="Google Shape;141;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2" name="Google Shape;102;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tsikkodia" type="title">
  <p:cSld name="TITLE">
    <p:spTree>
      <p:nvGrpSpPr>
        <p:cNvPr id="1" name="Shape 11"/>
        <p:cNvGrpSpPr/>
        <p:nvPr/>
      </p:nvGrpSpPr>
      <p:grpSpPr>
        <a:xfrm>
          <a:off x="0" y="0"/>
          <a:ext cx="0" cy="0"/>
          <a:chOff x="0" y="0"/>
          <a:chExt cx="0" cy="0"/>
        </a:xfrm>
      </p:grpSpPr>
      <p:sp>
        <p:nvSpPr>
          <p:cNvPr id="12" name="Google Shape;12;p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4" name="Google Shape;14;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tsikko ja pystysuora teksti"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ystysuora otsikko ja teksti"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tsikko ja sisältö" type="obj">
  <p:cSld name="OBJECT">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san ylätunniste"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2400"/>
              <a:buNone/>
              <a:defRPr sz="2400">
                <a:solidFill>
                  <a:schemeClr val="lt1"/>
                </a:solidFill>
              </a:defRPr>
            </a:lvl1pPr>
            <a:lvl2pPr marL="914400" lvl="1" indent="-228600" algn="l">
              <a:lnSpc>
                <a:spcPct val="90000"/>
              </a:lnSpc>
              <a:spcBef>
                <a:spcPts val="500"/>
              </a:spcBef>
              <a:spcAft>
                <a:spcPts val="0"/>
              </a:spcAft>
              <a:buClr>
                <a:schemeClr val="lt1"/>
              </a:buClr>
              <a:buSzPts val="2000"/>
              <a:buNone/>
              <a:defRPr sz="2000">
                <a:solidFill>
                  <a:schemeClr val="lt1"/>
                </a:solidFill>
              </a:defRPr>
            </a:lvl2pPr>
            <a:lvl3pPr marL="1371600" lvl="2" indent="-228600" algn="l">
              <a:lnSpc>
                <a:spcPct val="90000"/>
              </a:lnSpc>
              <a:spcBef>
                <a:spcPts val="500"/>
              </a:spcBef>
              <a:spcAft>
                <a:spcPts val="0"/>
              </a:spcAft>
              <a:buClr>
                <a:schemeClr val="lt1"/>
              </a:buClr>
              <a:buSzPts val="1800"/>
              <a:buNone/>
              <a:defRPr sz="1800">
                <a:solidFill>
                  <a:schemeClr val="lt1"/>
                </a:solidFill>
              </a:defRPr>
            </a:lvl3pPr>
            <a:lvl4pPr marL="1828800" lvl="3" indent="-228600" algn="l">
              <a:lnSpc>
                <a:spcPct val="90000"/>
              </a:lnSpc>
              <a:spcBef>
                <a:spcPts val="500"/>
              </a:spcBef>
              <a:spcAft>
                <a:spcPts val="0"/>
              </a:spcAft>
              <a:buClr>
                <a:schemeClr val="lt1"/>
              </a:buClr>
              <a:buSzPts val="1600"/>
              <a:buNone/>
              <a:defRPr sz="1600">
                <a:solidFill>
                  <a:schemeClr val="lt1"/>
                </a:solidFill>
              </a:defRPr>
            </a:lvl4pPr>
            <a:lvl5pPr marL="2286000" lvl="4" indent="-228600" algn="l">
              <a:lnSpc>
                <a:spcPct val="90000"/>
              </a:lnSpc>
              <a:spcBef>
                <a:spcPts val="500"/>
              </a:spcBef>
              <a:spcAft>
                <a:spcPts val="0"/>
              </a:spcAft>
              <a:buClr>
                <a:schemeClr val="lt1"/>
              </a:buClr>
              <a:buSzPts val="1600"/>
              <a:buNone/>
              <a:defRPr sz="1600">
                <a:solidFill>
                  <a:schemeClr val="lt1"/>
                </a:solidFill>
              </a:defRPr>
            </a:lvl5pPr>
            <a:lvl6pPr marL="2743200" lvl="5" indent="-228600" algn="l">
              <a:lnSpc>
                <a:spcPct val="90000"/>
              </a:lnSpc>
              <a:spcBef>
                <a:spcPts val="500"/>
              </a:spcBef>
              <a:spcAft>
                <a:spcPts val="0"/>
              </a:spcAft>
              <a:buClr>
                <a:schemeClr val="lt1"/>
              </a:buClr>
              <a:buSzPts val="1600"/>
              <a:buNone/>
              <a:defRPr sz="1600">
                <a:solidFill>
                  <a:schemeClr val="lt1"/>
                </a:solidFill>
              </a:defRPr>
            </a:lvl6pPr>
            <a:lvl7pPr marL="3200400" lvl="6" indent="-228600" algn="l">
              <a:lnSpc>
                <a:spcPct val="90000"/>
              </a:lnSpc>
              <a:spcBef>
                <a:spcPts val="500"/>
              </a:spcBef>
              <a:spcAft>
                <a:spcPts val="0"/>
              </a:spcAft>
              <a:buClr>
                <a:schemeClr val="lt1"/>
              </a:buClr>
              <a:buSzPts val="1600"/>
              <a:buNone/>
              <a:defRPr sz="1600">
                <a:solidFill>
                  <a:schemeClr val="lt1"/>
                </a:solidFill>
              </a:defRPr>
            </a:lvl7pPr>
            <a:lvl8pPr marL="3657600" lvl="7" indent="-228600" algn="l">
              <a:lnSpc>
                <a:spcPct val="90000"/>
              </a:lnSpc>
              <a:spcBef>
                <a:spcPts val="500"/>
              </a:spcBef>
              <a:spcAft>
                <a:spcPts val="0"/>
              </a:spcAft>
              <a:buClr>
                <a:schemeClr val="lt1"/>
              </a:buClr>
              <a:buSzPts val="1600"/>
              <a:buNone/>
              <a:defRPr sz="1600">
                <a:solidFill>
                  <a:schemeClr val="lt1"/>
                </a:solidFill>
              </a:defRPr>
            </a:lvl8pPr>
            <a:lvl9pPr marL="4114800" lvl="8" indent="-228600" algn="l">
              <a:lnSpc>
                <a:spcPct val="90000"/>
              </a:lnSpc>
              <a:spcBef>
                <a:spcPts val="500"/>
              </a:spcBef>
              <a:spcAft>
                <a:spcPts val="0"/>
              </a:spcAft>
              <a:buClr>
                <a:schemeClr val="lt1"/>
              </a:buClr>
              <a:buSzPts val="1600"/>
              <a:buNone/>
              <a:defRPr sz="1600">
                <a:solidFill>
                  <a:schemeClr val="lt1"/>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Kaksi sisältökohdetta"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ailu"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lt1"/>
              </a:buClr>
              <a:buSzPts val="2400"/>
              <a:buNone/>
              <a:defRPr sz="2400" b="1"/>
            </a:lvl1pPr>
            <a:lvl2pPr marL="914400" lvl="1" indent="-228600" algn="l">
              <a:lnSpc>
                <a:spcPct val="90000"/>
              </a:lnSpc>
              <a:spcBef>
                <a:spcPts val="500"/>
              </a:spcBef>
              <a:spcAft>
                <a:spcPts val="0"/>
              </a:spcAft>
              <a:buClr>
                <a:schemeClr val="lt1"/>
              </a:buClr>
              <a:buSzPts val="2000"/>
              <a:buNone/>
              <a:defRPr sz="2000" b="1"/>
            </a:lvl2pPr>
            <a:lvl3pPr marL="1371600" lvl="2" indent="-228600" algn="l">
              <a:lnSpc>
                <a:spcPct val="90000"/>
              </a:lnSpc>
              <a:spcBef>
                <a:spcPts val="500"/>
              </a:spcBef>
              <a:spcAft>
                <a:spcPts val="0"/>
              </a:spcAft>
              <a:buClr>
                <a:schemeClr val="lt1"/>
              </a:buClr>
              <a:buSzPts val="1800"/>
              <a:buNone/>
              <a:defRPr sz="1800" b="1"/>
            </a:lvl3pPr>
            <a:lvl4pPr marL="1828800" lvl="3" indent="-228600" algn="l">
              <a:lnSpc>
                <a:spcPct val="90000"/>
              </a:lnSpc>
              <a:spcBef>
                <a:spcPts val="500"/>
              </a:spcBef>
              <a:spcAft>
                <a:spcPts val="0"/>
              </a:spcAft>
              <a:buClr>
                <a:schemeClr val="lt1"/>
              </a:buClr>
              <a:buSzPts val="1600"/>
              <a:buNone/>
              <a:defRPr sz="1600" b="1"/>
            </a:lvl4pPr>
            <a:lvl5pPr marL="2286000" lvl="4" indent="-228600" algn="l">
              <a:lnSpc>
                <a:spcPct val="90000"/>
              </a:lnSpc>
              <a:spcBef>
                <a:spcPts val="500"/>
              </a:spcBef>
              <a:spcAft>
                <a:spcPts val="0"/>
              </a:spcAft>
              <a:buClr>
                <a:schemeClr val="lt1"/>
              </a:buClr>
              <a:buSzPts val="1600"/>
              <a:buNone/>
              <a:defRPr sz="1600" b="1"/>
            </a:lvl5pPr>
            <a:lvl6pPr marL="2743200" lvl="5" indent="-228600" algn="l">
              <a:lnSpc>
                <a:spcPct val="90000"/>
              </a:lnSpc>
              <a:spcBef>
                <a:spcPts val="500"/>
              </a:spcBef>
              <a:spcAft>
                <a:spcPts val="0"/>
              </a:spcAft>
              <a:buClr>
                <a:schemeClr val="lt1"/>
              </a:buClr>
              <a:buSzPts val="1600"/>
              <a:buNone/>
              <a:defRPr sz="1600" b="1"/>
            </a:lvl6pPr>
            <a:lvl7pPr marL="3200400" lvl="6" indent="-228600" algn="l">
              <a:lnSpc>
                <a:spcPct val="90000"/>
              </a:lnSpc>
              <a:spcBef>
                <a:spcPts val="500"/>
              </a:spcBef>
              <a:spcAft>
                <a:spcPts val="0"/>
              </a:spcAft>
              <a:buClr>
                <a:schemeClr val="lt1"/>
              </a:buClr>
              <a:buSzPts val="1600"/>
              <a:buNone/>
              <a:defRPr sz="1600" b="1"/>
            </a:lvl7pPr>
            <a:lvl8pPr marL="3657600" lvl="7" indent="-228600" algn="l">
              <a:lnSpc>
                <a:spcPct val="90000"/>
              </a:lnSpc>
              <a:spcBef>
                <a:spcPts val="500"/>
              </a:spcBef>
              <a:spcAft>
                <a:spcPts val="0"/>
              </a:spcAft>
              <a:buClr>
                <a:schemeClr val="lt1"/>
              </a:buClr>
              <a:buSzPts val="1600"/>
              <a:buNone/>
              <a:defRPr sz="1600" b="1"/>
            </a:lvl8pPr>
            <a:lvl9pPr marL="4114800" lvl="8" indent="-228600" algn="l">
              <a:lnSpc>
                <a:spcPct val="90000"/>
              </a:lnSpc>
              <a:spcBef>
                <a:spcPts val="500"/>
              </a:spcBef>
              <a:spcAft>
                <a:spcPts val="0"/>
              </a:spcAft>
              <a:buClr>
                <a:schemeClr val="lt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ain otsikk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yhjä"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Kuvatekstillinen sisältö"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lt1"/>
              </a:buClr>
              <a:buSzPts val="3200"/>
              <a:buChar char="•"/>
              <a:defRPr sz="3200"/>
            </a:lvl1pPr>
            <a:lvl2pPr marL="914400" lvl="1" indent="-406400" algn="l">
              <a:lnSpc>
                <a:spcPct val="90000"/>
              </a:lnSpc>
              <a:spcBef>
                <a:spcPts val="500"/>
              </a:spcBef>
              <a:spcAft>
                <a:spcPts val="0"/>
              </a:spcAft>
              <a:buClr>
                <a:schemeClr val="lt1"/>
              </a:buClr>
              <a:buSzPts val="2800"/>
              <a:buChar char="•"/>
              <a:defRPr sz="2800"/>
            </a:lvl2pPr>
            <a:lvl3pPr marL="1371600" lvl="2" indent="-381000" algn="l">
              <a:lnSpc>
                <a:spcPct val="90000"/>
              </a:lnSpc>
              <a:spcBef>
                <a:spcPts val="500"/>
              </a:spcBef>
              <a:spcAft>
                <a:spcPts val="0"/>
              </a:spcAft>
              <a:buClr>
                <a:schemeClr val="lt1"/>
              </a:buClr>
              <a:buSzPts val="2400"/>
              <a:buChar char="•"/>
              <a:defRPr sz="2400"/>
            </a:lvl3pPr>
            <a:lvl4pPr marL="1828800" lvl="3" indent="-355600" algn="l">
              <a:lnSpc>
                <a:spcPct val="90000"/>
              </a:lnSpc>
              <a:spcBef>
                <a:spcPts val="500"/>
              </a:spcBef>
              <a:spcAft>
                <a:spcPts val="0"/>
              </a:spcAft>
              <a:buClr>
                <a:schemeClr val="lt1"/>
              </a:buClr>
              <a:buSzPts val="2000"/>
              <a:buChar char="•"/>
              <a:defRPr sz="2000"/>
            </a:lvl4pPr>
            <a:lvl5pPr marL="2286000" lvl="4" indent="-355600" algn="l">
              <a:lnSpc>
                <a:spcPct val="90000"/>
              </a:lnSpc>
              <a:spcBef>
                <a:spcPts val="500"/>
              </a:spcBef>
              <a:spcAft>
                <a:spcPts val="0"/>
              </a:spcAft>
              <a:buClr>
                <a:schemeClr val="lt1"/>
              </a:buClr>
              <a:buSzPts val="2000"/>
              <a:buChar char="•"/>
              <a:defRPr sz="2000"/>
            </a:lvl5pPr>
            <a:lvl6pPr marL="2743200" lvl="5" indent="-355600" algn="l">
              <a:lnSpc>
                <a:spcPct val="90000"/>
              </a:lnSpc>
              <a:spcBef>
                <a:spcPts val="500"/>
              </a:spcBef>
              <a:spcAft>
                <a:spcPts val="0"/>
              </a:spcAft>
              <a:buClr>
                <a:schemeClr val="lt1"/>
              </a:buClr>
              <a:buSzPts val="2000"/>
              <a:buChar char="•"/>
              <a:defRPr sz="2000"/>
            </a:lvl6pPr>
            <a:lvl7pPr marL="3200400" lvl="6" indent="-355600" algn="l">
              <a:lnSpc>
                <a:spcPct val="90000"/>
              </a:lnSpc>
              <a:spcBef>
                <a:spcPts val="500"/>
              </a:spcBef>
              <a:spcAft>
                <a:spcPts val="0"/>
              </a:spcAft>
              <a:buClr>
                <a:schemeClr val="lt1"/>
              </a:buClr>
              <a:buSzPts val="2000"/>
              <a:buChar char="•"/>
              <a:defRPr sz="2000"/>
            </a:lvl7pPr>
            <a:lvl8pPr marL="3657600" lvl="7" indent="-355600" algn="l">
              <a:lnSpc>
                <a:spcPct val="90000"/>
              </a:lnSpc>
              <a:spcBef>
                <a:spcPts val="500"/>
              </a:spcBef>
              <a:spcAft>
                <a:spcPts val="0"/>
              </a:spcAft>
              <a:buClr>
                <a:schemeClr val="lt1"/>
              </a:buClr>
              <a:buSzPts val="2000"/>
              <a:buChar char="•"/>
              <a:defRPr sz="2000"/>
            </a:lvl8pPr>
            <a:lvl9pPr marL="4114800" lvl="8" indent="-355600" algn="l">
              <a:lnSpc>
                <a:spcPct val="90000"/>
              </a:lnSpc>
              <a:spcBef>
                <a:spcPts val="500"/>
              </a:spcBef>
              <a:spcAft>
                <a:spcPts val="0"/>
              </a:spcAft>
              <a:buClr>
                <a:schemeClr val="lt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Kuvatekstillinen kuva"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lt1"/>
              </a:buClr>
              <a:buSzPts val="1600"/>
              <a:buNone/>
              <a:defRPr sz="1600"/>
            </a:lvl1pPr>
            <a:lvl2pPr marL="914400" lvl="1" indent="-228600" algn="l">
              <a:lnSpc>
                <a:spcPct val="90000"/>
              </a:lnSpc>
              <a:spcBef>
                <a:spcPts val="500"/>
              </a:spcBef>
              <a:spcAft>
                <a:spcPts val="0"/>
              </a:spcAft>
              <a:buClr>
                <a:schemeClr val="lt1"/>
              </a:buClr>
              <a:buSzPts val="1400"/>
              <a:buNone/>
              <a:defRPr sz="1400"/>
            </a:lvl2pPr>
            <a:lvl3pPr marL="1371600" lvl="2" indent="-228600" algn="l">
              <a:lnSpc>
                <a:spcPct val="90000"/>
              </a:lnSpc>
              <a:spcBef>
                <a:spcPts val="500"/>
              </a:spcBef>
              <a:spcAft>
                <a:spcPts val="0"/>
              </a:spcAft>
              <a:buClr>
                <a:schemeClr val="lt1"/>
              </a:buClr>
              <a:buSzPts val="1200"/>
              <a:buNone/>
              <a:defRPr sz="1200"/>
            </a:lvl3pPr>
            <a:lvl4pPr marL="1828800" lvl="3" indent="-228600" algn="l">
              <a:lnSpc>
                <a:spcPct val="90000"/>
              </a:lnSpc>
              <a:spcBef>
                <a:spcPts val="500"/>
              </a:spcBef>
              <a:spcAft>
                <a:spcPts val="0"/>
              </a:spcAft>
              <a:buClr>
                <a:schemeClr val="lt1"/>
              </a:buClr>
              <a:buSzPts val="1000"/>
              <a:buNone/>
              <a:defRPr sz="1000"/>
            </a:lvl4pPr>
            <a:lvl5pPr marL="2286000" lvl="4" indent="-228600" algn="l">
              <a:lnSpc>
                <a:spcPct val="90000"/>
              </a:lnSpc>
              <a:spcBef>
                <a:spcPts val="500"/>
              </a:spcBef>
              <a:spcAft>
                <a:spcPts val="0"/>
              </a:spcAft>
              <a:buClr>
                <a:schemeClr val="lt1"/>
              </a:buClr>
              <a:buSzPts val="1000"/>
              <a:buNone/>
              <a:defRPr sz="1000"/>
            </a:lvl5pPr>
            <a:lvl6pPr marL="2743200" lvl="5" indent="-228600" algn="l">
              <a:lnSpc>
                <a:spcPct val="90000"/>
              </a:lnSpc>
              <a:spcBef>
                <a:spcPts val="500"/>
              </a:spcBef>
              <a:spcAft>
                <a:spcPts val="0"/>
              </a:spcAft>
              <a:buClr>
                <a:schemeClr val="lt1"/>
              </a:buClr>
              <a:buSzPts val="1000"/>
              <a:buNone/>
              <a:defRPr sz="1000"/>
            </a:lvl6pPr>
            <a:lvl7pPr marL="3200400" lvl="6" indent="-228600" algn="l">
              <a:lnSpc>
                <a:spcPct val="90000"/>
              </a:lnSpc>
              <a:spcBef>
                <a:spcPts val="500"/>
              </a:spcBef>
              <a:spcAft>
                <a:spcPts val="0"/>
              </a:spcAft>
              <a:buClr>
                <a:schemeClr val="lt1"/>
              </a:buClr>
              <a:buSzPts val="1000"/>
              <a:buNone/>
              <a:defRPr sz="1000"/>
            </a:lvl7pPr>
            <a:lvl8pPr marL="3657600" lvl="7" indent="-228600" algn="l">
              <a:lnSpc>
                <a:spcPct val="90000"/>
              </a:lnSpc>
              <a:spcBef>
                <a:spcPts val="500"/>
              </a:spcBef>
              <a:spcAft>
                <a:spcPts val="0"/>
              </a:spcAft>
              <a:buClr>
                <a:schemeClr val="lt1"/>
              </a:buClr>
              <a:buSzPts val="1000"/>
              <a:buNone/>
              <a:defRPr sz="1000"/>
            </a:lvl8pPr>
            <a:lvl9pPr marL="4114800" lvl="8" indent="-228600" algn="l">
              <a:lnSpc>
                <a:spcPct val="90000"/>
              </a:lnSpc>
              <a:spcBef>
                <a:spcPts val="500"/>
              </a:spcBef>
              <a:spcAft>
                <a:spcPts val="0"/>
              </a:spcAft>
              <a:buClr>
                <a:schemeClr val="lt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Calibri"/>
                <a:ea typeface="Calibri"/>
                <a:cs typeface="Calibri"/>
                <a:sym typeface="Calibri"/>
              </a:defRPr>
            </a:lvl1pPr>
            <a:lvl2pPr marL="0" marR="0" lvl="1" indent="0" algn="r" rtl="0">
              <a:spcBef>
                <a:spcPts val="0"/>
              </a:spcBef>
              <a:buNone/>
              <a:defRPr sz="1200" b="0" i="0" u="none" strike="noStrike" cap="none">
                <a:solidFill>
                  <a:schemeClr val="lt1"/>
                </a:solidFill>
                <a:latin typeface="Calibri"/>
                <a:ea typeface="Calibri"/>
                <a:cs typeface="Calibri"/>
                <a:sym typeface="Calibri"/>
              </a:defRPr>
            </a:lvl2pPr>
            <a:lvl3pPr marL="0" marR="0" lvl="2" indent="0" algn="r" rtl="0">
              <a:spcBef>
                <a:spcPts val="0"/>
              </a:spcBef>
              <a:buNone/>
              <a:defRPr sz="1200" b="0" i="0" u="none" strike="noStrike" cap="none">
                <a:solidFill>
                  <a:schemeClr val="lt1"/>
                </a:solidFill>
                <a:latin typeface="Calibri"/>
                <a:ea typeface="Calibri"/>
                <a:cs typeface="Calibri"/>
                <a:sym typeface="Calibri"/>
              </a:defRPr>
            </a:lvl3pPr>
            <a:lvl4pPr marL="0" marR="0" lvl="3" indent="0" algn="r" rtl="0">
              <a:spcBef>
                <a:spcPts val="0"/>
              </a:spcBef>
              <a:buNone/>
              <a:defRPr sz="1200" b="0" i="0" u="none" strike="noStrike" cap="none">
                <a:solidFill>
                  <a:schemeClr val="lt1"/>
                </a:solidFill>
                <a:latin typeface="Calibri"/>
                <a:ea typeface="Calibri"/>
                <a:cs typeface="Calibri"/>
                <a:sym typeface="Calibri"/>
              </a:defRPr>
            </a:lvl4pPr>
            <a:lvl5pPr marL="0" marR="0" lvl="4" indent="0" algn="r" rtl="0">
              <a:spcBef>
                <a:spcPts val="0"/>
              </a:spcBef>
              <a:buNone/>
              <a:defRPr sz="1200" b="0" i="0" u="none" strike="noStrike" cap="none">
                <a:solidFill>
                  <a:schemeClr val="lt1"/>
                </a:solidFill>
                <a:latin typeface="Calibri"/>
                <a:ea typeface="Calibri"/>
                <a:cs typeface="Calibri"/>
                <a:sym typeface="Calibri"/>
              </a:defRPr>
            </a:lvl5pPr>
            <a:lvl6pPr marL="0" marR="0" lvl="5" indent="0" algn="r" rtl="0">
              <a:spcBef>
                <a:spcPts val="0"/>
              </a:spcBef>
              <a:buNone/>
              <a:defRPr sz="1200" b="0" i="0" u="none" strike="noStrike" cap="none">
                <a:solidFill>
                  <a:schemeClr val="lt1"/>
                </a:solidFill>
                <a:latin typeface="Calibri"/>
                <a:ea typeface="Calibri"/>
                <a:cs typeface="Calibri"/>
                <a:sym typeface="Calibri"/>
              </a:defRPr>
            </a:lvl6pPr>
            <a:lvl7pPr marL="0" marR="0" lvl="6" indent="0" algn="r" rtl="0">
              <a:spcBef>
                <a:spcPts val="0"/>
              </a:spcBef>
              <a:buNone/>
              <a:defRPr sz="1200" b="0" i="0" u="none" strike="noStrike" cap="none">
                <a:solidFill>
                  <a:schemeClr val="lt1"/>
                </a:solidFill>
                <a:latin typeface="Calibri"/>
                <a:ea typeface="Calibri"/>
                <a:cs typeface="Calibri"/>
                <a:sym typeface="Calibri"/>
              </a:defRPr>
            </a:lvl7pPr>
            <a:lvl8pPr marL="0" marR="0" lvl="7" indent="0" algn="r" rtl="0">
              <a:spcBef>
                <a:spcPts val="0"/>
              </a:spcBef>
              <a:buNone/>
              <a:defRPr sz="1200" b="0" i="0" u="none" strike="noStrike" cap="none">
                <a:solidFill>
                  <a:schemeClr val="lt1"/>
                </a:solidFill>
                <a:latin typeface="Calibri"/>
                <a:ea typeface="Calibri"/>
                <a:cs typeface="Calibri"/>
                <a:sym typeface="Calibri"/>
              </a:defRPr>
            </a:lvl8pPr>
            <a:lvl9pPr marL="0" marR="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youtu.be/LTDf26UOB2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ecb.europa.eu/ecb/educational/explainers/show-me/html/app_infographic.sv.html" TargetMode="External"/><Relationship Id="rId5" Type="http://schemas.openxmlformats.org/officeDocument/2006/relationships/hyperlink" Target="https://app.rahamuseo.fi/?calculator=true" TargetMode="External"/><Relationship Id="rId4" Type="http://schemas.openxmlformats.org/officeDocument/2006/relationships/hyperlink" Target="https://areena.yle.fi/1-3929552"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6000"/>
              <a:buFont typeface="Calibri"/>
              <a:buNone/>
            </a:pPr>
            <a:r>
              <a:rPr lang="fi-FI"/>
              <a:t>Pengars köpkraft</a:t>
            </a:r>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endParaRPr/>
          </a:p>
          <a:p>
            <a:pPr marL="0" lvl="0" indent="0" algn="ctr" rtl="0">
              <a:lnSpc>
                <a:spcPct val="90000"/>
              </a:lnSpc>
              <a:spcBef>
                <a:spcPts val="0"/>
              </a:spcBef>
              <a:spcAft>
                <a:spcPts val="0"/>
              </a:spcAft>
              <a:buClr>
                <a:schemeClr val="lt1"/>
              </a:buClr>
              <a:buSzPts val="2400"/>
              <a:buNone/>
            </a:pPr>
            <a:r>
              <a:rPr lang="fi-FI"/>
              <a:t>Inflation och deflation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fi-FI"/>
              <a:t>Linkar</a:t>
            </a:r>
            <a:endParaRPr/>
          </a:p>
        </p:txBody>
      </p:sp>
      <p:sp>
        <p:nvSpPr>
          <p:cNvPr id="144" name="Google Shape;144;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457200" lvl="0" indent="-325755" algn="l" rtl="0">
              <a:lnSpc>
                <a:spcPct val="90000"/>
              </a:lnSpc>
              <a:spcBef>
                <a:spcPts val="1000"/>
              </a:spcBef>
              <a:spcAft>
                <a:spcPts val="0"/>
              </a:spcAft>
              <a:buSzPct val="64285"/>
              <a:buChar char="•"/>
            </a:pPr>
            <a:r>
              <a:rPr lang="fi-FI"/>
              <a:t>Varför är prisstabilitet viktigt?</a:t>
            </a:r>
            <a:endParaRPr/>
          </a:p>
          <a:p>
            <a:pPr marL="228600" lvl="0" indent="0" algn="l" rtl="0">
              <a:lnSpc>
                <a:spcPct val="90000"/>
              </a:lnSpc>
              <a:spcBef>
                <a:spcPts val="1000"/>
              </a:spcBef>
              <a:spcAft>
                <a:spcPts val="0"/>
              </a:spcAft>
              <a:buNone/>
            </a:pPr>
            <a:r>
              <a:rPr lang="fi-FI" u="sng">
                <a:solidFill>
                  <a:schemeClr val="hlink"/>
                </a:solidFill>
                <a:hlinkClick r:id="rId3"/>
              </a:rPr>
              <a:t>https://youtu.be/LTDf26UOB2A</a:t>
            </a:r>
            <a:endParaRPr>
              <a:solidFill>
                <a:srgbClr val="FF0000"/>
              </a:solidFill>
            </a:endParaRPr>
          </a:p>
          <a:p>
            <a:pPr marL="228600" lvl="0" indent="-201930" algn="l" rtl="0">
              <a:lnSpc>
                <a:spcPct val="90000"/>
              </a:lnSpc>
              <a:spcBef>
                <a:spcPts val="1000"/>
              </a:spcBef>
              <a:spcAft>
                <a:spcPts val="0"/>
              </a:spcAft>
              <a:buClr>
                <a:schemeClr val="lt1"/>
              </a:buClr>
              <a:buSzPct val="100000"/>
              <a:buChar char="•"/>
            </a:pPr>
            <a:r>
              <a:rPr lang="fi-FI"/>
              <a:t>I</a:t>
            </a:r>
            <a:r>
              <a:rPr lang="fi-FI">
                <a:solidFill>
                  <a:schemeClr val="accent2"/>
                </a:solidFill>
              </a:rPr>
              <a:t>nflaatio ja deflaatio YLE:n Näin toimii talous-sivustolla (jaksot 1 ja 2) </a:t>
            </a:r>
            <a:endParaRPr>
              <a:solidFill>
                <a:schemeClr val="accent2"/>
              </a:solidFill>
            </a:endParaRPr>
          </a:p>
          <a:p>
            <a:pPr marL="0" lvl="0" indent="0" algn="l" rtl="0">
              <a:lnSpc>
                <a:spcPct val="90000"/>
              </a:lnSpc>
              <a:spcBef>
                <a:spcPts val="1000"/>
              </a:spcBef>
              <a:spcAft>
                <a:spcPts val="0"/>
              </a:spcAft>
              <a:buClr>
                <a:schemeClr val="lt1"/>
              </a:buClr>
              <a:buSzPct val="100000"/>
              <a:buNone/>
            </a:pPr>
            <a:r>
              <a:rPr lang="fi-FI" u="sng">
                <a:solidFill>
                  <a:schemeClr val="hlink"/>
                </a:solidFill>
                <a:hlinkClick r:id="rId4"/>
              </a:rPr>
              <a:t>https://areena.yle.fi/1-3929552</a:t>
            </a:r>
            <a:endParaRPr/>
          </a:p>
          <a:p>
            <a:pPr marL="228600" lvl="0" indent="-201930" algn="l" rtl="0">
              <a:lnSpc>
                <a:spcPct val="90000"/>
              </a:lnSpc>
              <a:spcBef>
                <a:spcPts val="1000"/>
              </a:spcBef>
              <a:spcAft>
                <a:spcPts val="0"/>
              </a:spcAft>
              <a:buClr>
                <a:schemeClr val="lt1"/>
              </a:buClr>
              <a:buSzPct val="100000"/>
              <a:buChar char="•"/>
            </a:pPr>
            <a:r>
              <a:rPr lang="fi-FI"/>
              <a:t>Suomen Pankin rahamuseon rahanarvolaskuri (Finlands banks Penningmuseums penningvärdeskonverter)</a:t>
            </a:r>
            <a:endParaRPr/>
          </a:p>
          <a:p>
            <a:pPr marL="0" lvl="0" indent="0" algn="l" rtl="0">
              <a:lnSpc>
                <a:spcPct val="90000"/>
              </a:lnSpc>
              <a:spcBef>
                <a:spcPts val="1000"/>
              </a:spcBef>
              <a:spcAft>
                <a:spcPts val="0"/>
              </a:spcAft>
              <a:buClr>
                <a:schemeClr val="lt1"/>
              </a:buClr>
              <a:buSzPct val="100000"/>
              <a:buNone/>
            </a:pPr>
            <a:r>
              <a:rPr lang="fi-FI" u="sng">
                <a:solidFill>
                  <a:schemeClr val="hlink"/>
                </a:solidFill>
                <a:hlinkClick r:id="rId5"/>
              </a:rPr>
              <a:t>https://app.rahamuseo.fi/?calculator=true</a:t>
            </a:r>
            <a:endParaRPr/>
          </a:p>
          <a:p>
            <a:pPr marL="457200" lvl="0" indent="-325755" algn="l" rtl="0">
              <a:lnSpc>
                <a:spcPct val="90000"/>
              </a:lnSpc>
              <a:spcBef>
                <a:spcPts val="1000"/>
              </a:spcBef>
              <a:spcAft>
                <a:spcPts val="0"/>
              </a:spcAft>
              <a:buSzPct val="64285"/>
              <a:buChar char="•"/>
            </a:pPr>
            <a:r>
              <a:rPr lang="fi-FI"/>
              <a:t>Om kvantitativa lättnader (Europeiska centralbanken)</a:t>
            </a:r>
            <a:endParaRPr/>
          </a:p>
          <a:p>
            <a:pPr marL="457200" lvl="0" indent="0" algn="l" rtl="0">
              <a:lnSpc>
                <a:spcPct val="90000"/>
              </a:lnSpc>
              <a:spcBef>
                <a:spcPts val="1000"/>
              </a:spcBef>
              <a:spcAft>
                <a:spcPts val="0"/>
              </a:spcAft>
              <a:buNone/>
            </a:pPr>
            <a:r>
              <a:rPr lang="fi-FI" u="sng">
                <a:solidFill>
                  <a:schemeClr val="hlink"/>
                </a:solidFill>
                <a:hlinkClick r:id="rId6"/>
              </a:rPr>
              <a:t>https://www.ecb.europa.eu/ecb/educational/explainers/show-me/html/app_infographic.sv.html</a:t>
            </a:r>
            <a:endParaRPr>
              <a:solidFill>
                <a:srgbClr val="FF0000"/>
              </a:solidFill>
            </a:endParaRPr>
          </a:p>
          <a:p>
            <a:pPr marL="0" lvl="0" indent="0" algn="l" rtl="0">
              <a:lnSpc>
                <a:spcPct val="90000"/>
              </a:lnSpc>
              <a:spcBef>
                <a:spcPts val="1000"/>
              </a:spcBef>
              <a:spcAft>
                <a:spcPts val="0"/>
              </a:spcAft>
              <a:buClr>
                <a:schemeClr val="lt1"/>
              </a:buClr>
              <a:buSzPct val="100000"/>
              <a:buNone/>
            </a:pPr>
            <a:endParaRPr/>
          </a:p>
          <a:p>
            <a:pPr marL="228600" lvl="0" indent="-50800" algn="l" rtl="0">
              <a:lnSpc>
                <a:spcPct val="90000"/>
              </a:lnSpc>
              <a:spcBef>
                <a:spcPts val="1000"/>
              </a:spcBef>
              <a:spcAft>
                <a:spcPts val="0"/>
              </a:spcAft>
              <a:buClr>
                <a:schemeClr val="lt1"/>
              </a:buClr>
              <a:buSzPct val="1000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461321" y="62608"/>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fi-FI"/>
              <a:t>Vad är pengar?</a:t>
            </a:r>
            <a:endParaRPr/>
          </a:p>
        </p:txBody>
      </p:sp>
      <p:sp>
        <p:nvSpPr>
          <p:cNvPr id="91" name="Google Shape;91;p2"/>
          <p:cNvSpPr txBox="1">
            <a:spLocks noGrp="1"/>
          </p:cNvSpPr>
          <p:nvPr>
            <p:ph type="body" idx="1"/>
          </p:nvPr>
        </p:nvSpPr>
        <p:spPr>
          <a:xfrm>
            <a:off x="556295" y="1131411"/>
            <a:ext cx="5416826" cy="5478084"/>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None/>
            </a:pPr>
            <a:endParaRPr/>
          </a:p>
          <a:p>
            <a:pPr marL="228600" lvl="0" indent="-169862" algn="l" rtl="0">
              <a:lnSpc>
                <a:spcPct val="90000"/>
              </a:lnSpc>
              <a:spcBef>
                <a:spcPts val="0"/>
              </a:spcBef>
              <a:spcAft>
                <a:spcPts val="0"/>
              </a:spcAft>
              <a:buSzPct val="64285"/>
              <a:buChar char="•"/>
            </a:pPr>
            <a:r>
              <a:rPr lang="fi-FI"/>
              <a:t>Detta är en av ekonomivetenskapens grundläggande frågor.</a:t>
            </a:r>
            <a:endParaRPr/>
          </a:p>
          <a:p>
            <a:pPr marL="228600" lvl="0" indent="-169862" algn="l" rtl="0">
              <a:lnSpc>
                <a:spcPct val="90000"/>
              </a:lnSpc>
              <a:spcBef>
                <a:spcPts val="1000"/>
              </a:spcBef>
              <a:spcAft>
                <a:spcPts val="0"/>
              </a:spcAft>
              <a:buSzPct val="64285"/>
              <a:buChar char="•"/>
            </a:pPr>
            <a:r>
              <a:rPr lang="fi-FI"/>
              <a:t>Allmänt anses pengar ha tre centrala egenskaper:</a:t>
            </a:r>
            <a:endParaRPr/>
          </a:p>
          <a:p>
            <a:pPr marL="914400" lvl="1" indent="-457200" algn="l" rtl="0">
              <a:lnSpc>
                <a:spcPct val="90000"/>
              </a:lnSpc>
              <a:spcBef>
                <a:spcPts val="500"/>
              </a:spcBef>
              <a:spcAft>
                <a:spcPts val="0"/>
              </a:spcAft>
              <a:buSzPct val="100000"/>
              <a:buAutoNum type="arabicParenR"/>
            </a:pPr>
            <a:r>
              <a:rPr lang="fi-FI"/>
              <a:t>Pengar är ett allmängiltigt bytesmedel.</a:t>
            </a:r>
            <a:endParaRPr/>
          </a:p>
          <a:p>
            <a:pPr marL="914400" lvl="1" indent="-457200" algn="l" rtl="0">
              <a:lnSpc>
                <a:spcPct val="90000"/>
              </a:lnSpc>
              <a:spcBef>
                <a:spcPts val="500"/>
              </a:spcBef>
              <a:spcAft>
                <a:spcPts val="0"/>
              </a:spcAft>
              <a:buSzPct val="100000"/>
              <a:buAutoNum type="arabicParenR"/>
            </a:pPr>
            <a:r>
              <a:rPr lang="fi-FI"/>
              <a:t>Med pengar bestäm varors värde.</a:t>
            </a:r>
            <a:endParaRPr/>
          </a:p>
          <a:p>
            <a:pPr marL="914400" lvl="1" indent="-457200" algn="l" rtl="0">
              <a:lnSpc>
                <a:spcPct val="90000"/>
              </a:lnSpc>
              <a:spcBef>
                <a:spcPts val="500"/>
              </a:spcBef>
              <a:spcAft>
                <a:spcPts val="0"/>
              </a:spcAft>
              <a:buSzPct val="100000"/>
              <a:buAutoNum type="arabicParenR"/>
            </a:pPr>
            <a:r>
              <a:rPr lang="fi-FI"/>
              <a:t>Pengar behåller sitt värde.</a:t>
            </a:r>
            <a:endParaRPr/>
          </a:p>
          <a:p>
            <a:pPr marL="228600" lvl="0" indent="-169862" algn="l" rtl="0">
              <a:lnSpc>
                <a:spcPct val="90000"/>
              </a:lnSpc>
              <a:spcBef>
                <a:spcPts val="1000"/>
              </a:spcBef>
              <a:spcAft>
                <a:spcPts val="0"/>
              </a:spcAft>
              <a:buSzPct val="64285"/>
              <a:buChar char="•"/>
            </a:pPr>
            <a:r>
              <a:rPr lang="fi-FI"/>
              <a:t>Sist och slutligen är pengar en </a:t>
            </a:r>
            <a:r>
              <a:rPr lang="fi-FI" i="1"/>
              <a:t>överenskommelse</a:t>
            </a:r>
            <a:r>
              <a:rPr lang="fi-FI"/>
              <a:t>. I princip kan vad som helst anses vara en valuta om vi tillämpar principerna. t.ex. ekorrsvansar eller virtuella valutor.</a:t>
            </a:r>
            <a:endParaRPr/>
          </a:p>
          <a:p>
            <a:pPr marL="685800" lvl="1" indent="-193357" algn="l" rtl="0">
              <a:lnSpc>
                <a:spcPct val="90000"/>
              </a:lnSpc>
              <a:spcBef>
                <a:spcPts val="500"/>
              </a:spcBef>
              <a:spcAft>
                <a:spcPts val="0"/>
              </a:spcAft>
              <a:buSzPct val="75000"/>
              <a:buChar char="•"/>
            </a:pPr>
            <a:r>
              <a:rPr lang="fi-FI"/>
              <a:t>Men sällan gäller villkor 3 för virtuella valutor. Därför kan virtuella valutor anses vara mer spekulativa investeringar.</a:t>
            </a:r>
            <a:endParaRPr/>
          </a:p>
        </p:txBody>
      </p:sp>
      <p:pic>
        <p:nvPicPr>
          <p:cNvPr id="92" name="Google Shape;92;p2"/>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6218880" y="921702"/>
            <a:ext cx="5293946" cy="4351338"/>
          </a:xfrm>
          <a:prstGeom prst="rect">
            <a:avLst/>
          </a:prstGeom>
          <a:noFill/>
          <a:ln>
            <a:noFill/>
          </a:ln>
        </p:spPr>
      </p:pic>
      <p:sp>
        <p:nvSpPr>
          <p:cNvPr id="93" name="Google Shape;93;p2"/>
          <p:cNvSpPr txBox="1"/>
          <p:nvPr/>
        </p:nvSpPr>
        <p:spPr>
          <a:xfrm>
            <a:off x="6218880" y="5421826"/>
            <a:ext cx="54168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i-FI" sz="1800" b="0" i="0" u="none" strike="noStrike" cap="none">
                <a:solidFill>
                  <a:srgbClr val="FF9900"/>
                </a:solidFill>
                <a:latin typeface="Calibri"/>
                <a:ea typeface="Calibri"/>
                <a:cs typeface="Calibri"/>
                <a:sym typeface="Calibri"/>
              </a:rPr>
              <a:t>Yapin saarella rahana käytetään valtavia Rai-nimellä tunnettuja kalkkikiviä. Kuva: Wikimedia commons </a:t>
            </a:r>
            <a:endParaRPr>
              <a:solidFill>
                <a:srgbClr val="FF99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fi-FI"/>
              <a:t>Inflation och deflation</a:t>
            </a:r>
            <a:endParaRPr/>
          </a:p>
        </p:txBody>
      </p:sp>
      <p:sp>
        <p:nvSpPr>
          <p:cNvPr id="99" name="Google Shape;99;p3"/>
          <p:cNvSpPr txBox="1">
            <a:spLocks noGrp="1"/>
          </p:cNvSpPr>
          <p:nvPr>
            <p:ph type="body" idx="1"/>
          </p:nvPr>
        </p:nvSpPr>
        <p:spPr>
          <a:xfrm>
            <a:off x="675640" y="153098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SzPts val="2800"/>
              <a:buChar char="•"/>
            </a:pPr>
            <a:r>
              <a:rPr lang="fi-FI"/>
              <a:t>Inflation innebär att pengars värde </a:t>
            </a:r>
            <a:r>
              <a:rPr lang="fi-FI" i="1"/>
              <a:t>sjunker</a:t>
            </a:r>
            <a:r>
              <a:rPr lang="fi-FI"/>
              <a:t>, det märks då konsumtionpriserna stiger.</a:t>
            </a:r>
            <a:endParaRPr/>
          </a:p>
          <a:p>
            <a:pPr marL="685800" lvl="1" indent="-228600" algn="l" rtl="0">
              <a:lnSpc>
                <a:spcPct val="90000"/>
              </a:lnSpc>
              <a:spcBef>
                <a:spcPts val="500"/>
              </a:spcBef>
              <a:spcAft>
                <a:spcPts val="0"/>
              </a:spcAft>
              <a:buSzPts val="2400"/>
              <a:buChar char="•"/>
            </a:pPr>
            <a:r>
              <a:rPr lang="fi-FI"/>
              <a:t>Om du idag får 100 euro kan du köpa en viss mängd varor. Om inflationen är hög så kan du inom några månader inte längre köpa samma varor som idag. </a:t>
            </a:r>
            <a:r>
              <a:rPr lang="fi-FI" i="1"/>
              <a:t>Pengarnas köpkraft har sjunkit.</a:t>
            </a:r>
            <a:endParaRPr/>
          </a:p>
          <a:p>
            <a:pPr marL="457200" lvl="1" indent="0" algn="l" rtl="0">
              <a:lnSpc>
                <a:spcPct val="90000"/>
              </a:lnSpc>
              <a:spcBef>
                <a:spcPts val="500"/>
              </a:spcBef>
              <a:spcAft>
                <a:spcPts val="0"/>
              </a:spcAft>
              <a:buClr>
                <a:schemeClr val="lt1"/>
              </a:buClr>
              <a:buSzPts val="2400"/>
              <a:buNone/>
            </a:pPr>
            <a:endParaRPr/>
          </a:p>
          <a:p>
            <a:pPr marL="228600" lvl="0" indent="-228600" algn="l" rtl="0">
              <a:lnSpc>
                <a:spcPct val="90000"/>
              </a:lnSpc>
              <a:spcBef>
                <a:spcPts val="1000"/>
              </a:spcBef>
              <a:spcAft>
                <a:spcPts val="0"/>
              </a:spcAft>
              <a:buSzPts val="2800"/>
              <a:buChar char="•"/>
            </a:pPr>
            <a:r>
              <a:rPr lang="fi-FI"/>
              <a:t>Deflation är motsatsen till inflation: pengarnas värde stiger och det märks då priserna sjunker.</a:t>
            </a:r>
            <a:endParaRPr/>
          </a:p>
          <a:p>
            <a:pPr marL="685800" lvl="1" indent="-228600" algn="l" rtl="0">
              <a:lnSpc>
                <a:spcPct val="90000"/>
              </a:lnSpc>
              <a:spcBef>
                <a:spcPts val="500"/>
              </a:spcBef>
              <a:spcAft>
                <a:spcPts val="0"/>
              </a:spcAft>
              <a:buSzPts val="2400"/>
              <a:buChar char="•"/>
            </a:pPr>
            <a:r>
              <a:rPr lang="fi-FI"/>
              <a:t>Om du nu har 100 euro så får du efter några månad fler varor eftersom </a:t>
            </a:r>
            <a:r>
              <a:rPr lang="fi-FI" i="1"/>
              <a:t>pengarnas köpkraft har stigit.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4"/>
          <p:cNvSpPr txBox="1">
            <a:spLocks noGrp="1"/>
          </p:cNvSpPr>
          <p:nvPr>
            <p:ph type="title"/>
          </p:nvPr>
        </p:nvSpPr>
        <p:spPr>
          <a:xfrm>
            <a:off x="523250" y="0"/>
            <a:ext cx="10515600" cy="9693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endParaRPr/>
          </a:p>
          <a:p>
            <a:pPr marL="0" lvl="0" indent="0" algn="l" rtl="0">
              <a:lnSpc>
                <a:spcPct val="90000"/>
              </a:lnSpc>
              <a:spcBef>
                <a:spcPts val="0"/>
              </a:spcBef>
              <a:spcAft>
                <a:spcPts val="0"/>
              </a:spcAft>
              <a:buClr>
                <a:schemeClr val="lt1"/>
              </a:buClr>
              <a:buSzPct val="100000"/>
              <a:buFont typeface="Calibri"/>
              <a:buNone/>
            </a:pPr>
            <a:r>
              <a:rPr lang="fi-FI"/>
              <a:t>När uppstår inflation?</a:t>
            </a:r>
            <a:endParaRPr/>
          </a:p>
        </p:txBody>
      </p:sp>
      <p:sp>
        <p:nvSpPr>
          <p:cNvPr id="105" name="Google Shape;105;p4"/>
          <p:cNvSpPr txBox="1">
            <a:spLocks noGrp="1"/>
          </p:cNvSpPr>
          <p:nvPr>
            <p:ph type="body" idx="1"/>
          </p:nvPr>
        </p:nvSpPr>
        <p:spPr>
          <a:xfrm>
            <a:off x="523240" y="1142048"/>
            <a:ext cx="10515600" cy="5421312"/>
          </a:xfrm>
          <a:prstGeom prst="rect">
            <a:avLst/>
          </a:prstGeom>
          <a:noFill/>
          <a:ln>
            <a:noFill/>
          </a:ln>
        </p:spPr>
        <p:txBody>
          <a:bodyPr spcFirstLastPara="1" wrap="square" lIns="91425" tIns="45700" rIns="91425" bIns="45700" anchor="t" anchorCtr="0">
            <a:normAutofit fontScale="92500" lnSpcReduction="20000"/>
          </a:bodyPr>
          <a:lstStyle/>
          <a:p>
            <a:pPr marL="179999" lvl="1" indent="-275828" algn="l" rtl="0">
              <a:lnSpc>
                <a:spcPct val="90000"/>
              </a:lnSpc>
              <a:spcBef>
                <a:spcPts val="0"/>
              </a:spcBef>
              <a:spcAft>
                <a:spcPts val="0"/>
              </a:spcAft>
              <a:buSzPct val="100000"/>
              <a:buChar char="•"/>
            </a:pPr>
            <a:r>
              <a:rPr lang="fi-FI" sz="2750" b="1">
                <a:solidFill>
                  <a:srgbClr val="45818E"/>
                </a:solidFill>
              </a:rPr>
              <a:t>Inflation på grund av ökad efterfrågan</a:t>
            </a:r>
            <a:r>
              <a:rPr lang="fi-FI" sz="2750" b="1">
                <a:solidFill>
                  <a:srgbClr val="FF0000"/>
                </a:solidFill>
              </a:rPr>
              <a:t> </a:t>
            </a:r>
            <a:r>
              <a:rPr lang="fi-FI" sz="2750" b="1"/>
              <a:t>uppstår då efterfrågan är större än utbudet.</a:t>
            </a:r>
            <a:endParaRPr sz="2750" b="1"/>
          </a:p>
          <a:p>
            <a:pPr marL="685800" lvl="1" indent="-228600" algn="l" rtl="0">
              <a:lnSpc>
                <a:spcPct val="90000"/>
              </a:lnSpc>
              <a:spcBef>
                <a:spcPts val="500"/>
              </a:spcBef>
              <a:spcAft>
                <a:spcPts val="0"/>
              </a:spcAft>
              <a:buSzPct val="100000"/>
              <a:buChar char="•"/>
            </a:pPr>
            <a:r>
              <a:rPr lang="fi-FI" b="1"/>
              <a:t>Oftast kopplad till ökad tillväxt i ekonomin, företagen vågar då investera och hushållen konsumerar.</a:t>
            </a:r>
            <a:endParaRPr b="1"/>
          </a:p>
          <a:p>
            <a:pPr marL="685800" lvl="0" indent="0" algn="l" rtl="0">
              <a:lnSpc>
                <a:spcPct val="90000"/>
              </a:lnSpc>
              <a:spcBef>
                <a:spcPts val="500"/>
              </a:spcBef>
              <a:spcAft>
                <a:spcPts val="0"/>
              </a:spcAft>
              <a:buNone/>
            </a:pPr>
            <a:endParaRPr b="1"/>
          </a:p>
          <a:p>
            <a:pPr marL="228600" lvl="0" indent="-169862" algn="l" rtl="0">
              <a:lnSpc>
                <a:spcPct val="90000"/>
              </a:lnSpc>
              <a:spcBef>
                <a:spcPts val="1000"/>
              </a:spcBef>
              <a:spcAft>
                <a:spcPts val="0"/>
              </a:spcAft>
              <a:buClr>
                <a:srgbClr val="45818E"/>
              </a:buClr>
              <a:buSzPct val="64285"/>
              <a:buChar char="•"/>
            </a:pPr>
            <a:r>
              <a:rPr lang="fi-FI" b="1">
                <a:solidFill>
                  <a:srgbClr val="45818E"/>
                </a:solidFill>
              </a:rPr>
              <a:t>Kostnadsinflation (??) </a:t>
            </a:r>
            <a:r>
              <a:rPr lang="fi-FI" b="1"/>
              <a:t>uppstår då produktionskostnaderna stiger.</a:t>
            </a:r>
            <a:endParaRPr b="1"/>
          </a:p>
          <a:p>
            <a:pPr marL="685800" lvl="1" indent="-193357" algn="l" rtl="0">
              <a:lnSpc>
                <a:spcPct val="90000"/>
              </a:lnSpc>
              <a:spcBef>
                <a:spcPts val="500"/>
              </a:spcBef>
              <a:spcAft>
                <a:spcPts val="0"/>
              </a:spcAft>
              <a:buSzPct val="75000"/>
              <a:buChar char="•"/>
            </a:pPr>
            <a:r>
              <a:rPr lang="fi-FI" b="1"/>
              <a:t>T.ex. energipriserna stiger, lönerna stiger.</a:t>
            </a:r>
            <a:endParaRPr b="1"/>
          </a:p>
          <a:p>
            <a:pPr marL="685800" lvl="1" indent="-193357" algn="l" rtl="0">
              <a:lnSpc>
                <a:spcPct val="90000"/>
              </a:lnSpc>
              <a:spcBef>
                <a:spcPts val="500"/>
              </a:spcBef>
              <a:spcAft>
                <a:spcPts val="0"/>
              </a:spcAft>
              <a:buSzPct val="75000"/>
              <a:buChar char="•"/>
            </a:pPr>
            <a:r>
              <a:rPr lang="fi-FI" b="1"/>
              <a:t>Ökad efterfrågan och högre kostnader kan skapa en inflationsspiral som kan vara svår att bryta: då priserna ökar ökar kraven på högre lön, de leder till högre priser för företagen och för konsumenten som leder till nya krav på högre lön.</a:t>
            </a:r>
            <a:endParaRPr b="1"/>
          </a:p>
          <a:p>
            <a:pPr marL="685800" lvl="0" indent="0" algn="l" rtl="0">
              <a:lnSpc>
                <a:spcPct val="90000"/>
              </a:lnSpc>
              <a:spcBef>
                <a:spcPts val="500"/>
              </a:spcBef>
              <a:spcAft>
                <a:spcPts val="0"/>
              </a:spcAft>
              <a:buNone/>
            </a:pPr>
            <a:endParaRPr b="1"/>
          </a:p>
          <a:p>
            <a:pPr marL="228600" lvl="0" indent="-169862" algn="l" rtl="0">
              <a:lnSpc>
                <a:spcPct val="90000"/>
              </a:lnSpc>
              <a:spcBef>
                <a:spcPts val="1000"/>
              </a:spcBef>
              <a:spcAft>
                <a:spcPts val="0"/>
              </a:spcAft>
              <a:buClr>
                <a:srgbClr val="45818E"/>
              </a:buClr>
              <a:buSzPct val="64285"/>
              <a:buChar char="•"/>
            </a:pPr>
            <a:r>
              <a:rPr lang="fi-FI" b="1">
                <a:solidFill>
                  <a:srgbClr val="45818E"/>
                </a:solidFill>
              </a:rPr>
              <a:t>Valutainflation </a:t>
            </a:r>
            <a:r>
              <a:rPr lang="fi-FI" b="1"/>
              <a:t>är det frågan om då det cirkulerar mer pengar än tillgången på nyttigheter som köpas.</a:t>
            </a:r>
            <a:endParaRPr b="1"/>
          </a:p>
          <a:p>
            <a:pPr marL="685800" lvl="1" indent="-193357" algn="l" rtl="0">
              <a:lnSpc>
                <a:spcPct val="90000"/>
              </a:lnSpc>
              <a:spcBef>
                <a:spcPts val="500"/>
              </a:spcBef>
              <a:spcAft>
                <a:spcPts val="0"/>
              </a:spcAft>
              <a:buSzPct val="75000"/>
              <a:buChar char="•"/>
            </a:pPr>
            <a:r>
              <a:rPr lang="fi-FI" b="1"/>
              <a:t>En del ekonomer ifrågasätter om detta fenomen förekommer och menar att all inflation till syvende och sist handlar om utbud och efterfrågan.</a:t>
            </a:r>
            <a:endParaRPr b="1"/>
          </a:p>
          <a:p>
            <a:pPr marL="685800" lvl="1" indent="-193357" algn="l" rtl="0">
              <a:lnSpc>
                <a:spcPct val="90000"/>
              </a:lnSpc>
              <a:spcBef>
                <a:spcPts val="500"/>
              </a:spcBef>
              <a:spcAft>
                <a:spcPts val="0"/>
              </a:spcAft>
              <a:buSzPct val="75000"/>
              <a:buChar char="•"/>
            </a:pPr>
            <a:r>
              <a:rPr lang="fi-FI" b="1"/>
              <a:t>Exempelvis var inflationen inom EU på 2010-talet mycket låg, detta trots att ECB ökade penningmängden</a:t>
            </a:r>
            <a:r>
              <a:rPr lang="fi-FI"/>
              <a:t> på marknade rejält. Sedermera har inflationen ökat, men varför?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5"/>
          <p:cNvSpPr txBox="1">
            <a:spLocks noGrp="1"/>
          </p:cNvSpPr>
          <p:nvPr>
            <p:ph type="title"/>
          </p:nvPr>
        </p:nvSpPr>
        <p:spPr>
          <a:xfrm>
            <a:off x="293358" y="0"/>
            <a:ext cx="107952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400"/>
              <a:buFont typeface="Calibri"/>
              <a:buNone/>
            </a:pPr>
            <a:r>
              <a:rPr lang="fi-FI" sz="3400"/>
              <a:t>Månatlig förändring av konsumtionindexet 1980-2021</a:t>
            </a:r>
            <a:endParaRPr/>
          </a:p>
        </p:txBody>
      </p:sp>
      <p:pic>
        <p:nvPicPr>
          <p:cNvPr id="111" name="Google Shape;111;p5"/>
          <p:cNvPicPr preferRelativeResize="0"/>
          <p:nvPr/>
        </p:nvPicPr>
        <p:blipFill rotWithShape="1">
          <a:blip r:embed="rId3">
            <a:alphaModFix/>
          </a:blip>
          <a:srcRect/>
          <a:stretch/>
        </p:blipFill>
        <p:spPr>
          <a:xfrm>
            <a:off x="516607" y="1202635"/>
            <a:ext cx="10231964" cy="4721086"/>
          </a:xfrm>
          <a:prstGeom prst="rect">
            <a:avLst/>
          </a:prstGeom>
          <a:noFill/>
          <a:ln>
            <a:noFill/>
          </a:ln>
        </p:spPr>
      </p:pic>
      <p:sp>
        <p:nvSpPr>
          <p:cNvPr id="112" name="Google Shape;112;p5"/>
          <p:cNvSpPr txBox="1"/>
          <p:nvPr/>
        </p:nvSpPr>
        <p:spPr>
          <a:xfrm>
            <a:off x="516607" y="6134966"/>
            <a:ext cx="9659700" cy="484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i-FI" sz="2550">
                <a:solidFill>
                  <a:schemeClr val="lt1"/>
                </a:solidFill>
                <a:latin typeface="Calibri"/>
                <a:ea typeface="Calibri"/>
                <a:cs typeface="Calibri"/>
                <a:sym typeface="Calibri"/>
              </a:rPr>
              <a:t>Vad sker med konumtionspriserna och inflationen under tidsperioden? </a:t>
            </a:r>
            <a:endParaRPr sz="2550">
              <a:solidFill>
                <a:schemeClr val="lt1"/>
              </a:solidFill>
            </a:endParaRPr>
          </a:p>
        </p:txBody>
      </p:sp>
      <p:sp>
        <p:nvSpPr>
          <p:cNvPr id="113" name="Google Shape;113;p5"/>
          <p:cNvSpPr txBox="1"/>
          <p:nvPr/>
        </p:nvSpPr>
        <p:spPr>
          <a:xfrm>
            <a:off x="11088549" y="5419166"/>
            <a:ext cx="867600" cy="1200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i-FI" sz="1800">
                <a:solidFill>
                  <a:schemeClr val="lt1"/>
                </a:solidFill>
                <a:latin typeface="Calibri"/>
                <a:ea typeface="Calibri"/>
                <a:cs typeface="Calibri"/>
                <a:sym typeface="Calibri"/>
              </a:rPr>
              <a:t>Källa: Statistikcentralen</a:t>
            </a: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558247" y="14661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fi-FI"/>
              <a:t>Konsekvenser av inflation? </a:t>
            </a:r>
            <a:endParaRPr/>
          </a:p>
        </p:txBody>
      </p:sp>
      <p:sp>
        <p:nvSpPr>
          <p:cNvPr id="119" name="Google Shape;119;p6"/>
          <p:cNvSpPr txBox="1">
            <a:spLocks noGrp="1"/>
          </p:cNvSpPr>
          <p:nvPr>
            <p:ph type="body" idx="1"/>
          </p:nvPr>
        </p:nvSpPr>
        <p:spPr>
          <a:xfrm>
            <a:off x="659296" y="1302330"/>
            <a:ext cx="10313503" cy="5037509"/>
          </a:xfrm>
          <a:prstGeom prst="rect">
            <a:avLst/>
          </a:prstGeom>
          <a:noFill/>
          <a:ln>
            <a:noFill/>
          </a:ln>
        </p:spPr>
        <p:txBody>
          <a:bodyPr spcFirstLastPara="1" wrap="square" lIns="91425" tIns="45700" rIns="91425" bIns="45700" anchor="t" anchorCtr="0">
            <a:normAutofit fontScale="92500" lnSpcReduction="20000"/>
          </a:bodyPr>
          <a:lstStyle/>
          <a:p>
            <a:pPr marL="228600" lvl="0" indent="-220027" algn="l" rtl="0">
              <a:lnSpc>
                <a:spcPct val="90000"/>
              </a:lnSpc>
              <a:spcBef>
                <a:spcPts val="0"/>
              </a:spcBef>
              <a:spcAft>
                <a:spcPts val="0"/>
              </a:spcAft>
              <a:buClr>
                <a:srgbClr val="FF0000"/>
              </a:buClr>
              <a:buSzPct val="64285"/>
              <a:buChar char="•"/>
            </a:pPr>
            <a:r>
              <a:rPr lang="fi-FI"/>
              <a:t>Inflation leder till ekonomisk osäkerhet vilket innebär att konsumenter och företag är mer försiktiga. Det kan i sin tur leda till att den totala efterfrågan sjunker resulterar i en lågkonjunktur.</a:t>
            </a:r>
            <a:endParaRPr/>
          </a:p>
          <a:p>
            <a:pPr marL="228600" lvl="0" indent="-169862" algn="l" rtl="0">
              <a:lnSpc>
                <a:spcPct val="90000"/>
              </a:lnSpc>
              <a:spcBef>
                <a:spcPts val="1000"/>
              </a:spcBef>
              <a:spcAft>
                <a:spcPts val="0"/>
              </a:spcAft>
              <a:buSzPct val="64285"/>
              <a:buChar char="•"/>
            </a:pPr>
            <a:r>
              <a:rPr lang="fi-FI"/>
              <a:t>Inflationen kan resultera i en spiral som kan vara svår att bryta. Inflation som beror på efterfrågan och kostnadsökningar förstärker varandra.</a:t>
            </a:r>
            <a:endParaRPr/>
          </a:p>
          <a:p>
            <a:pPr marL="228600" lvl="0" indent="-169862" algn="l" rtl="0">
              <a:lnSpc>
                <a:spcPct val="90000"/>
              </a:lnSpc>
              <a:spcBef>
                <a:spcPts val="1000"/>
              </a:spcBef>
              <a:spcAft>
                <a:spcPts val="0"/>
              </a:spcAft>
              <a:buSzPct val="64285"/>
              <a:buChar char="•"/>
            </a:pPr>
            <a:r>
              <a:rPr lang="fi-FI"/>
              <a:t>Om inflationen leder till löneförhöjningar kan detta även påverka ett exporterande lands konkurrensförmåga.</a:t>
            </a:r>
            <a:endParaRPr/>
          </a:p>
          <a:p>
            <a:pPr marL="228600" lvl="0" indent="-169862" algn="l" rtl="0">
              <a:lnSpc>
                <a:spcPct val="90000"/>
              </a:lnSpc>
              <a:spcBef>
                <a:spcPts val="1000"/>
              </a:spcBef>
              <a:spcAft>
                <a:spcPts val="0"/>
              </a:spcAft>
              <a:buSzPct val="64285"/>
              <a:buChar char="•"/>
            </a:pPr>
            <a:r>
              <a:rPr lang="fi-FI"/>
              <a:t>Om inflationen får härja okontrollerat förstör det ett lands ekonomi. Om pengarna förlorar sitt värde totalt övergår ekonomin till en bytesekonomi.</a:t>
            </a:r>
            <a:endParaRPr/>
          </a:p>
          <a:p>
            <a:pPr marL="228600" lvl="0" indent="-169862" algn="l" rtl="0">
              <a:lnSpc>
                <a:spcPct val="90000"/>
              </a:lnSpc>
              <a:spcBef>
                <a:spcPts val="1000"/>
              </a:spcBef>
              <a:spcAft>
                <a:spcPts val="0"/>
              </a:spcAft>
              <a:buSzPct val="64285"/>
              <a:buChar char="•"/>
            </a:pPr>
            <a:r>
              <a:rPr lang="fi-FI"/>
              <a:t>För den  som är skuldsatt kan inflation vara till fördel för inflationen “äter upp” skulden.</a:t>
            </a:r>
            <a:endParaRPr/>
          </a:p>
          <a:p>
            <a:pPr marL="228600" lvl="0" indent="-169862" algn="l" rtl="0">
              <a:lnSpc>
                <a:spcPct val="90000"/>
              </a:lnSpc>
              <a:spcBef>
                <a:spcPts val="1000"/>
              </a:spcBef>
              <a:spcAft>
                <a:spcPts val="0"/>
              </a:spcAft>
              <a:buSzPct val="64285"/>
              <a:buChar char="•"/>
            </a:pPr>
            <a:r>
              <a:rPr lang="fi-FI"/>
              <a:t>Å andra sidan leder ökad inflation till att räntorna stiger då centralbankerna försöker dämpa inflationen med hjälp av styrräntan. Det påverkar i sin tur t.ex. personer med bostadslån.</a:t>
            </a:r>
            <a:endParaRPr/>
          </a:p>
          <a:p>
            <a:pPr marL="0" lvl="0" indent="0" algn="l" rtl="0">
              <a:lnSpc>
                <a:spcPct val="90000"/>
              </a:lnSpc>
              <a:spcBef>
                <a:spcPts val="1000"/>
              </a:spcBef>
              <a:spcAft>
                <a:spcPts val="0"/>
              </a:spcAft>
              <a:buClr>
                <a:schemeClr val="lt1"/>
              </a:buClr>
              <a:buSzPct val="1000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7"/>
          <p:cNvPicPr preferRelativeResize="0">
            <a:picLocks noGrp="1"/>
          </p:cNvPicPr>
          <p:nvPr>
            <p:ph type="body" idx="1"/>
          </p:nvPr>
        </p:nvPicPr>
        <p:blipFill rotWithShape="1">
          <a:blip r:embed="rId3">
            <a:alphaModFix/>
          </a:blip>
          <a:srcRect/>
          <a:stretch/>
        </p:blipFill>
        <p:spPr>
          <a:xfrm>
            <a:off x="587869" y="1009015"/>
            <a:ext cx="4679974" cy="5071023"/>
          </a:xfrm>
          <a:prstGeom prst="rect">
            <a:avLst/>
          </a:prstGeom>
          <a:noFill/>
          <a:ln>
            <a:noFill/>
          </a:ln>
        </p:spPr>
      </p:pic>
      <p:pic>
        <p:nvPicPr>
          <p:cNvPr id="125" name="Google Shape;125;p7"/>
          <p:cNvPicPr preferRelativeResize="0"/>
          <p:nvPr/>
        </p:nvPicPr>
        <p:blipFill rotWithShape="1">
          <a:blip r:embed="rId4">
            <a:alphaModFix/>
          </a:blip>
          <a:srcRect/>
          <a:stretch/>
        </p:blipFill>
        <p:spPr>
          <a:xfrm>
            <a:off x="5782044" y="1009015"/>
            <a:ext cx="3471940" cy="5071024"/>
          </a:xfrm>
          <a:prstGeom prst="rect">
            <a:avLst/>
          </a:prstGeom>
          <a:noFill/>
          <a:ln>
            <a:noFill/>
          </a:ln>
        </p:spPr>
      </p:pic>
      <p:sp>
        <p:nvSpPr>
          <p:cNvPr id="126" name="Google Shape;126;p7"/>
          <p:cNvSpPr txBox="1"/>
          <p:nvPr/>
        </p:nvSpPr>
        <p:spPr>
          <a:xfrm>
            <a:off x="9506800" y="1009032"/>
            <a:ext cx="2194500" cy="37866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2000">
              <a:solidFill>
                <a:schemeClr val="lt1"/>
              </a:solidFill>
            </a:endParaRPr>
          </a:p>
          <a:p>
            <a:pPr marL="0" marR="0" lvl="0" indent="0" algn="l" rtl="0">
              <a:spcBef>
                <a:spcPts val="0"/>
              </a:spcBef>
              <a:spcAft>
                <a:spcPts val="0"/>
              </a:spcAft>
              <a:buNone/>
            </a:pPr>
            <a:r>
              <a:rPr lang="fi-FI" sz="2000">
                <a:solidFill>
                  <a:schemeClr val="lt1"/>
                </a:solidFill>
                <a:latin typeface="Calibri"/>
                <a:ea typeface="Calibri"/>
                <a:cs typeface="Calibri"/>
                <a:sym typeface="Calibri"/>
              </a:rPr>
              <a:t>Efter VKI  skena inflationen iväg i Tyskland. När pengar inte längre hade ett värde kunde man tapetsera med pengar.</a:t>
            </a:r>
            <a:endParaRPr sz="2000">
              <a:solidFill>
                <a:schemeClr val="lt1"/>
              </a:solidFill>
              <a:latin typeface="Calibri"/>
              <a:ea typeface="Calibri"/>
              <a:cs typeface="Calibri"/>
              <a:sym typeface="Calibri"/>
            </a:endParaRPr>
          </a:p>
          <a:p>
            <a:pPr marL="0" marR="0" lvl="0" indent="0" algn="l" rtl="0">
              <a:spcBef>
                <a:spcPts val="0"/>
              </a:spcBef>
              <a:spcAft>
                <a:spcPts val="0"/>
              </a:spcAft>
              <a:buNone/>
            </a:pPr>
            <a:endParaRPr sz="2000">
              <a:solidFill>
                <a:schemeClr val="lt1"/>
              </a:solidFill>
              <a:latin typeface="Calibri"/>
              <a:ea typeface="Calibri"/>
              <a:cs typeface="Calibri"/>
              <a:sym typeface="Calibri"/>
            </a:endParaRPr>
          </a:p>
          <a:p>
            <a:pPr marL="0" lvl="0" indent="0" algn="l" rtl="0">
              <a:spcBef>
                <a:spcPts val="0"/>
              </a:spcBef>
              <a:spcAft>
                <a:spcPts val="0"/>
              </a:spcAft>
              <a:buClr>
                <a:schemeClr val="dk1"/>
              </a:buClr>
              <a:buFont typeface="Arial"/>
              <a:buNone/>
            </a:pPr>
            <a:r>
              <a:rPr lang="fi-FI" sz="2000">
                <a:solidFill>
                  <a:schemeClr val="lt1"/>
                </a:solidFill>
                <a:latin typeface="Calibri"/>
                <a:ea typeface="Calibri"/>
                <a:cs typeface="Calibri"/>
                <a:sym typeface="Calibri"/>
              </a:rPr>
              <a:t>Bild:  Wikimedia Commons</a:t>
            </a:r>
            <a:endParaRPr sz="200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8"/>
          <p:cNvSpPr txBox="1">
            <a:spLocks noGrp="1"/>
          </p:cNvSpPr>
          <p:nvPr>
            <p:ph type="title"/>
          </p:nvPr>
        </p:nvSpPr>
        <p:spPr>
          <a:xfrm>
            <a:off x="502920" y="2127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400"/>
              <a:buFont typeface="Calibri"/>
              <a:buNone/>
            </a:pPr>
            <a:r>
              <a:rPr lang="fi-FI"/>
              <a:t>Konsekvenserna av deflation?</a:t>
            </a:r>
            <a:endParaRPr/>
          </a:p>
        </p:txBody>
      </p:sp>
      <p:sp>
        <p:nvSpPr>
          <p:cNvPr id="132" name="Google Shape;132;p8"/>
          <p:cNvSpPr txBox="1">
            <a:spLocks noGrp="1"/>
          </p:cNvSpPr>
          <p:nvPr>
            <p:ph type="body" idx="1"/>
          </p:nvPr>
        </p:nvSpPr>
        <p:spPr>
          <a:xfrm>
            <a:off x="624830" y="1436687"/>
            <a:ext cx="10515600" cy="5208600"/>
          </a:xfrm>
          <a:prstGeom prst="rect">
            <a:avLst/>
          </a:prstGeom>
          <a:noFill/>
          <a:ln>
            <a:noFill/>
          </a:ln>
        </p:spPr>
        <p:txBody>
          <a:bodyPr spcFirstLastPara="1" wrap="square" lIns="91425" tIns="45700" rIns="91425" bIns="45700" anchor="t" anchorCtr="0">
            <a:normAutofit fontScale="85000" lnSpcReduction="10000"/>
          </a:bodyPr>
          <a:lstStyle/>
          <a:p>
            <a:pPr marL="228600" lvl="0" indent="-211455" algn="l" rtl="0">
              <a:lnSpc>
                <a:spcPct val="90000"/>
              </a:lnSpc>
              <a:spcBef>
                <a:spcPts val="0"/>
              </a:spcBef>
              <a:spcAft>
                <a:spcPts val="0"/>
              </a:spcAft>
              <a:buSzPct val="64285"/>
              <a:buChar char="•"/>
            </a:pPr>
            <a:r>
              <a:rPr lang="fi-FI"/>
              <a:t>Är det bra när priserna sjunker?</a:t>
            </a:r>
            <a:endParaRPr/>
          </a:p>
          <a:p>
            <a:pPr marL="228600" lvl="0" indent="-161290" algn="l" rtl="0">
              <a:lnSpc>
                <a:spcPct val="90000"/>
              </a:lnSpc>
              <a:spcBef>
                <a:spcPts val="1000"/>
              </a:spcBef>
              <a:spcAft>
                <a:spcPts val="0"/>
              </a:spcAft>
              <a:buSzPct val="64285"/>
              <a:buChar char="•"/>
            </a:pPr>
            <a:r>
              <a:rPr lang="fi-FI"/>
              <a:t>Kortsiktig deflation är inte särdeles farlig för ekonomin men om deflationen är långvarig är konsekvenserna jämförbar med allt för hög inflation. </a:t>
            </a:r>
            <a:endParaRPr/>
          </a:p>
          <a:p>
            <a:pPr marL="228600" lvl="0" indent="-161290" algn="l" rtl="0">
              <a:lnSpc>
                <a:spcPct val="90000"/>
              </a:lnSpc>
              <a:spcBef>
                <a:spcPts val="1000"/>
              </a:spcBef>
              <a:spcAft>
                <a:spcPts val="0"/>
              </a:spcAft>
              <a:buSzPct val="64285"/>
              <a:buChar char="•"/>
            </a:pPr>
            <a:r>
              <a:rPr lang="fi-FI"/>
              <a:t>Om du planerar köpa en ny bostad men läser i tidningen att bostadspriserna sjunker. Vad gör du? Köper du bostaden nu eller väntar du 3 månader? Efter tre månader upptäcker du att priserna verkligen har sjunkit. Trycket finns att priserna sjunker ytterligare. Köper du eller väntar du?</a:t>
            </a:r>
            <a:endParaRPr/>
          </a:p>
          <a:p>
            <a:pPr marL="228600" lvl="0" indent="-161290" algn="l" rtl="0">
              <a:lnSpc>
                <a:spcPct val="90000"/>
              </a:lnSpc>
              <a:spcBef>
                <a:spcPts val="1000"/>
              </a:spcBef>
              <a:spcAft>
                <a:spcPts val="0"/>
              </a:spcAft>
              <a:buSzPct val="64285"/>
              <a:buChar char="•"/>
            </a:pPr>
            <a:r>
              <a:rPr lang="fi-FI"/>
              <a:t>Ur ett nationalekonomiskt perspektiv spelar det ingen roll om det är bara du som väntar med att köpa men troligen väntat de flesta andra med. Det samma gäller företag som väntar med att investera för “imorgon är det billigare”.</a:t>
            </a:r>
            <a:endParaRPr/>
          </a:p>
          <a:p>
            <a:pPr marL="228600" lvl="0" indent="-161290" algn="l" rtl="0">
              <a:lnSpc>
                <a:spcPct val="90000"/>
              </a:lnSpc>
              <a:spcBef>
                <a:spcPts val="1000"/>
              </a:spcBef>
              <a:spcAft>
                <a:spcPts val="0"/>
              </a:spcAft>
              <a:buSzPct val="64285"/>
              <a:buChar char="•"/>
            </a:pPr>
            <a:r>
              <a:rPr lang="fi-FI"/>
              <a:t>När det råder deflation förlorar de skuldsatta då skuldernas realvärde stiger.  Deflation leder ofta till skuldkriser och konkurs.</a:t>
            </a:r>
            <a:endParaRPr/>
          </a:p>
          <a:p>
            <a:pPr marL="228600" lvl="0" indent="-161290" algn="l" rtl="0">
              <a:lnSpc>
                <a:spcPct val="90000"/>
              </a:lnSpc>
              <a:spcBef>
                <a:spcPts val="1000"/>
              </a:spcBef>
              <a:spcAft>
                <a:spcPts val="0"/>
              </a:spcAft>
              <a:buSzPct val="64285"/>
              <a:buChar char="•"/>
            </a:pPr>
            <a:r>
              <a:rPr lang="fi-FI"/>
              <a:t>Effekten av deflation för ekonomin kan vara ännu mer allvarliga än hög inflation och deflationspiralen är mycket svår att bryta.</a:t>
            </a:r>
            <a:endParaRPr/>
          </a:p>
          <a:p>
            <a:pPr marL="0" lvl="0" indent="0" algn="l" rtl="0">
              <a:lnSpc>
                <a:spcPct val="90000"/>
              </a:lnSpc>
              <a:spcBef>
                <a:spcPts val="1000"/>
              </a:spcBef>
              <a:spcAft>
                <a:spcPts val="0"/>
              </a:spcAft>
              <a:buClr>
                <a:schemeClr val="lt1"/>
              </a:buClr>
              <a:buSzPct val="100000"/>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9"/>
          <p:cNvSpPr txBox="1">
            <a:spLocks noGrp="1"/>
          </p:cNvSpPr>
          <p:nvPr>
            <p:ph type="title"/>
          </p:nvPr>
        </p:nvSpPr>
        <p:spPr>
          <a:xfrm>
            <a:off x="699052" y="196160"/>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lt1"/>
              </a:buClr>
              <a:buSzPct val="100000"/>
              <a:buFont typeface="Calibri"/>
              <a:buNone/>
            </a:pPr>
            <a:endParaRPr/>
          </a:p>
          <a:p>
            <a:pPr marL="0" lvl="0" indent="0" algn="l" rtl="0">
              <a:lnSpc>
                <a:spcPct val="90000"/>
              </a:lnSpc>
              <a:spcBef>
                <a:spcPts val="0"/>
              </a:spcBef>
              <a:spcAft>
                <a:spcPts val="0"/>
              </a:spcAft>
              <a:buClr>
                <a:schemeClr val="lt1"/>
              </a:buClr>
              <a:buSzPct val="100000"/>
              <a:buFont typeface="Calibri"/>
              <a:buNone/>
            </a:pPr>
            <a:r>
              <a:rPr lang="fi-FI"/>
              <a:t>Centralbankens mål är prisstabilitet</a:t>
            </a:r>
            <a:endParaRPr/>
          </a:p>
          <a:p>
            <a:pPr marL="0" lvl="0" indent="0" algn="l" rtl="0">
              <a:lnSpc>
                <a:spcPct val="90000"/>
              </a:lnSpc>
              <a:spcBef>
                <a:spcPts val="0"/>
              </a:spcBef>
              <a:spcAft>
                <a:spcPts val="0"/>
              </a:spcAft>
              <a:buClr>
                <a:schemeClr val="lt1"/>
              </a:buClr>
              <a:buSzPct val="100000"/>
              <a:buFont typeface="Calibri"/>
              <a:buNone/>
            </a:pPr>
            <a:endParaRPr>
              <a:solidFill>
                <a:srgbClr val="FF0000"/>
              </a:solidFill>
            </a:endParaRPr>
          </a:p>
        </p:txBody>
      </p:sp>
      <p:sp>
        <p:nvSpPr>
          <p:cNvPr id="138" name="Google Shape;138;p9"/>
          <p:cNvSpPr txBox="1">
            <a:spLocks noGrp="1"/>
          </p:cNvSpPr>
          <p:nvPr>
            <p:ph type="body" idx="1"/>
          </p:nvPr>
        </p:nvSpPr>
        <p:spPr>
          <a:xfrm>
            <a:off x="699052" y="1332880"/>
            <a:ext cx="10402957" cy="4749868"/>
          </a:xfrm>
          <a:prstGeom prst="rect">
            <a:avLst/>
          </a:prstGeom>
          <a:noFill/>
          <a:ln>
            <a:noFill/>
          </a:ln>
        </p:spPr>
        <p:txBody>
          <a:bodyPr spcFirstLastPara="1" wrap="square" lIns="91425" tIns="45700" rIns="91425" bIns="45700" anchor="t" anchorCtr="0">
            <a:normAutofit lnSpcReduction="20000"/>
          </a:bodyPr>
          <a:lstStyle/>
          <a:p>
            <a:pPr marL="685800" lvl="1" indent="-228600" algn="l" rtl="0">
              <a:lnSpc>
                <a:spcPct val="90000"/>
              </a:lnSpc>
              <a:spcBef>
                <a:spcPts val="0"/>
              </a:spcBef>
              <a:spcAft>
                <a:spcPts val="0"/>
              </a:spcAft>
              <a:buSzPts val="1800"/>
              <a:buChar char="•"/>
            </a:pPr>
            <a:r>
              <a:rPr lang="fi-FI"/>
              <a:t>De västerländska centralbankerna försöker upprätthålla stabila priser. </a:t>
            </a:r>
            <a:r>
              <a:rPr lang="fi-FI" i="1"/>
              <a:t>Prisstabilitet innebär inflationen skall vara ca 2 % under ett medellångt intervall.</a:t>
            </a:r>
            <a:endParaRPr i="1"/>
          </a:p>
          <a:p>
            <a:pPr marL="685800" lvl="1" indent="-201930" algn="l" rtl="0">
              <a:lnSpc>
                <a:spcPct val="90000"/>
              </a:lnSpc>
              <a:spcBef>
                <a:spcPts val="500"/>
              </a:spcBef>
              <a:spcAft>
                <a:spcPts val="0"/>
              </a:spcAft>
              <a:buSzPts val="1800"/>
              <a:buChar char="•"/>
            </a:pPr>
            <a:r>
              <a:rPr lang="fi-FI"/>
              <a:t>En måttlig inflation leder till att ekonomin utvecklas då konsumenter och företag kan </a:t>
            </a:r>
            <a:r>
              <a:rPr lang="fi-FI" i="1"/>
              <a:t>lita</a:t>
            </a:r>
            <a:r>
              <a:rPr lang="fi-FI"/>
              <a:t> på pengarnas värde.</a:t>
            </a:r>
            <a:endParaRPr/>
          </a:p>
          <a:p>
            <a:pPr marL="685800" lvl="1" indent="-201930" algn="l" rtl="0">
              <a:lnSpc>
                <a:spcPct val="90000"/>
              </a:lnSpc>
              <a:spcBef>
                <a:spcPts val="500"/>
              </a:spcBef>
              <a:spcAft>
                <a:spcPts val="0"/>
              </a:spcAft>
              <a:buSzPts val="1800"/>
              <a:buChar char="•"/>
            </a:pPr>
            <a:r>
              <a:rPr lang="fi-FI" i="1"/>
              <a:t>Styrräntan </a:t>
            </a:r>
            <a:r>
              <a:rPr lang="fi-FI"/>
              <a:t>är det centrala verktyget inom penningpolitik. Då inflationen ökar lyfts räntorna vilket leder till att efterfrågan sjunker och lugnar ner inflationen. Om inflationen är för låg så sänks räntorna och det leder till billigare lån och det stöder investeringar och konsumtion.</a:t>
            </a:r>
            <a:endParaRPr/>
          </a:p>
          <a:p>
            <a:pPr marL="228600" lvl="0" indent="-178435" algn="l" rtl="0">
              <a:lnSpc>
                <a:spcPct val="90000"/>
              </a:lnSpc>
              <a:spcBef>
                <a:spcPts val="1000"/>
              </a:spcBef>
              <a:spcAft>
                <a:spcPts val="0"/>
              </a:spcAft>
              <a:buSzPts val="1800"/>
              <a:buChar char="•"/>
            </a:pPr>
            <a:r>
              <a:rPr lang="fi-FI"/>
              <a:t>Finanskrisen, euroområdets skuldkris och corona ledde till att centralbankerna ficka en allt viktigare roll. Centralbankerna började köpa skuldpapper och det ledde till ökande penningmängd i världen (</a:t>
            </a:r>
            <a:r>
              <a:rPr lang="fi-FI" i="1"/>
              <a:t>kvantitativa lättnader</a:t>
            </a:r>
            <a:r>
              <a:rPr lang="fi-FI"/>
              <a:t>).</a:t>
            </a:r>
            <a:endParaRPr/>
          </a:p>
          <a:p>
            <a:pPr marL="228600" lvl="0" indent="-178435" algn="l" rtl="0">
              <a:lnSpc>
                <a:spcPct val="90000"/>
              </a:lnSpc>
              <a:spcBef>
                <a:spcPts val="1000"/>
              </a:spcBef>
              <a:spcAft>
                <a:spcPts val="0"/>
              </a:spcAft>
              <a:buSzPts val="1800"/>
              <a:buChar char="•"/>
            </a:pPr>
            <a:r>
              <a:rPr lang="fi-FI"/>
              <a:t>Nu har trycket på Centralbankerna vänt så att de förväntas vara mer strikta och kontrollera prisstabiliteten.</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teema">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945</Words>
  <Application>Microsoft Office PowerPoint</Application>
  <PresentationFormat>Widescreen</PresentationFormat>
  <Paragraphs>68</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Pengars köpkraft</vt:lpstr>
      <vt:lpstr>Vad är pengar?</vt:lpstr>
      <vt:lpstr>Inflation och deflation</vt:lpstr>
      <vt:lpstr> När uppstår inflation?</vt:lpstr>
      <vt:lpstr>Månatlig förändring av konsumtionindexet 1980-2021</vt:lpstr>
      <vt:lpstr>Konsekvenser av inflation? </vt:lpstr>
      <vt:lpstr>PowerPoint Presentation</vt:lpstr>
      <vt:lpstr>Konsekvenserna av deflation?</vt:lpstr>
      <vt:lpstr> Centralbankens mål är prisstabilitet </vt:lpstr>
      <vt:lpstr>Linkar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Pengars köpkraft</dc:title>
  <dc:creator>Hanna Toikkanen-Maher</dc:creator>
  <cp:lastModifiedBy>Aino Haavisto</cp:lastModifiedBy>
  <cp:revision>1</cp:revision>
  <dcterms:created xsi:type="dcterms:W3CDTF">2022-06-01T11:00:38Z</dcterms:created>
  <dcterms:modified xsi:type="dcterms:W3CDTF">2022-11-11T10:15:21Z</dcterms:modified>
</cp:coreProperties>
</file>