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4" r:id="rId8"/>
    <p:sldId id="261" r:id="rId9"/>
    <p:sldId id="262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0BEEF-3EAA-4C86-9E16-5017AA16096F}" type="datetimeFigureOut">
              <a:rPr lang="fi-FI" smtClean="0"/>
              <a:t>3.11.2022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528F-D0FA-499F-9663-E6BB30EF4C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055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0BEEF-3EAA-4C86-9E16-5017AA16096F}" type="datetimeFigureOut">
              <a:rPr lang="fi-FI" smtClean="0"/>
              <a:t>3.11.2022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528F-D0FA-499F-9663-E6BB30EF4C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060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0BEEF-3EAA-4C86-9E16-5017AA16096F}" type="datetimeFigureOut">
              <a:rPr lang="fi-FI" smtClean="0"/>
              <a:t>3.11.2022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528F-D0FA-499F-9663-E6BB30EF4C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9190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0BEEF-3EAA-4C86-9E16-5017AA16096F}" type="datetimeFigureOut">
              <a:rPr lang="fi-FI" smtClean="0"/>
              <a:t>3.11.2022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528F-D0FA-499F-9663-E6BB30EF4C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9432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0BEEF-3EAA-4C86-9E16-5017AA16096F}" type="datetimeFigureOut">
              <a:rPr lang="fi-FI" smtClean="0"/>
              <a:t>3.11.2022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528F-D0FA-499F-9663-E6BB30EF4C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1484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0BEEF-3EAA-4C86-9E16-5017AA16096F}" type="datetimeFigureOut">
              <a:rPr lang="fi-FI" smtClean="0"/>
              <a:t>3.11.2022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528F-D0FA-499F-9663-E6BB30EF4C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0203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0BEEF-3EAA-4C86-9E16-5017AA16096F}" type="datetimeFigureOut">
              <a:rPr lang="fi-FI" smtClean="0"/>
              <a:t>3.11.2022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528F-D0FA-499F-9663-E6BB30EF4C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8149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0BEEF-3EAA-4C86-9E16-5017AA16096F}" type="datetimeFigureOut">
              <a:rPr lang="fi-FI" smtClean="0"/>
              <a:t>3.11.2022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528F-D0FA-499F-9663-E6BB30EF4C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7239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0BEEF-3EAA-4C86-9E16-5017AA16096F}" type="datetimeFigureOut">
              <a:rPr lang="fi-FI" smtClean="0"/>
              <a:t>3.11.2022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528F-D0FA-499F-9663-E6BB30EF4C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5527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0BEEF-3EAA-4C86-9E16-5017AA16096F}" type="datetimeFigureOut">
              <a:rPr lang="fi-FI" smtClean="0"/>
              <a:t>3.11.2022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528F-D0FA-499F-9663-E6BB30EF4C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3781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0BEEF-3EAA-4C86-9E16-5017AA16096F}" type="datetimeFigureOut">
              <a:rPr lang="fi-FI" smtClean="0"/>
              <a:t>3.11.2022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528F-D0FA-499F-9663-E6BB30EF4C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4175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0BEEF-3EAA-4C86-9E16-5017AA16096F}" type="datetimeFigureOut">
              <a:rPr lang="fi-FI" smtClean="0"/>
              <a:t>3.11.2022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1528F-D0FA-499F-9663-E6BB30EF4C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35423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areena.yle.fi/1-3929552" TargetMode="External"/><Relationship Id="rId2" Type="http://schemas.openxmlformats.org/officeDocument/2006/relationships/hyperlink" Target="https://www.youtube.com/watch?v=bqmc1HSFG_w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reena.yle.fi/1-62030428" TargetMode="External"/><Relationship Id="rId4" Type="http://schemas.openxmlformats.org/officeDocument/2006/relationships/hyperlink" Target="https://app.rahamuseo.fi/?calculator=tru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0097432-CB1E-9841-4DEC-7290DC502E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Rahan ostovoima 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B1C71CE-862A-2825-6412-9E24F6B426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Inflaatio ja deflaatio</a:t>
            </a:r>
          </a:p>
        </p:txBody>
      </p:sp>
    </p:spTree>
    <p:extLst>
      <p:ext uri="{BB962C8B-B14F-4D97-AF65-F5344CB8AC3E}">
        <p14:creationId xmlns:p14="http://schemas.microsoft.com/office/powerpoint/2010/main" val="2801392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5048523-3C90-E1E0-0CBD-E0D603A5F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Linkkejä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8CEBBA9-B4A2-CBE4-5060-9AB88405DC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Miksi hintavakaus on tärkeää? </a:t>
            </a:r>
          </a:p>
          <a:p>
            <a:pPr marL="0" indent="0">
              <a:buNone/>
            </a:pPr>
            <a:r>
              <a:rPr lang="fi-FI" dirty="0">
                <a:hlinkClick r:id="rId2"/>
              </a:rPr>
              <a:t>https://www.youtube.com/watch?v=bqmc1HSFG_w</a:t>
            </a:r>
            <a:endParaRPr lang="fi-FI" dirty="0"/>
          </a:p>
          <a:p>
            <a:r>
              <a:rPr lang="fi-FI" dirty="0"/>
              <a:t>Inflaatio ja deflaatio </a:t>
            </a:r>
            <a:r>
              <a:rPr lang="fi-FI" dirty="0" err="1"/>
              <a:t>YLE:n</a:t>
            </a:r>
            <a:r>
              <a:rPr lang="fi-FI" dirty="0"/>
              <a:t> Näin toimii talous-sivustolla (jaksot 1 ja 2) </a:t>
            </a:r>
          </a:p>
          <a:p>
            <a:pPr marL="0" indent="0">
              <a:buNone/>
            </a:pPr>
            <a:r>
              <a:rPr lang="fi-FI" dirty="0">
                <a:hlinkClick r:id="rId3"/>
              </a:rPr>
              <a:t>https://areena.yle.fi/1-3929552</a:t>
            </a:r>
            <a:endParaRPr lang="fi-FI" dirty="0"/>
          </a:p>
          <a:p>
            <a:r>
              <a:rPr lang="fi-FI" dirty="0"/>
              <a:t>Suomen Pankin rahamuseon rahanarvolaskuri</a:t>
            </a:r>
          </a:p>
          <a:p>
            <a:pPr marL="0" indent="0">
              <a:buNone/>
            </a:pPr>
            <a:r>
              <a:rPr lang="fi-FI" dirty="0">
                <a:hlinkClick r:id="rId4"/>
              </a:rPr>
              <a:t>https://app.rahamuseo.fi/?calculator=true</a:t>
            </a:r>
            <a:endParaRPr lang="fi-FI" dirty="0"/>
          </a:p>
          <a:p>
            <a:r>
              <a:rPr lang="fi-FI" dirty="0"/>
              <a:t>Inflaatio on korkeimmillaan vuosikymmeniin - tästä se johtuu </a:t>
            </a:r>
          </a:p>
          <a:p>
            <a:pPr marL="0" indent="0">
              <a:buNone/>
            </a:pPr>
            <a:r>
              <a:rPr lang="fi-FI" dirty="0">
                <a:hlinkClick r:id="rId5"/>
              </a:rPr>
              <a:t>https://areena.yle.fi/1-62030428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2531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CDAA68C-967C-8B4A-61AF-89B91D71D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321" y="62608"/>
            <a:ext cx="10515600" cy="1325563"/>
          </a:xfrm>
        </p:spPr>
        <p:txBody>
          <a:bodyPr/>
          <a:lstStyle/>
          <a:p>
            <a:r>
              <a:rPr lang="fi-FI" dirty="0"/>
              <a:t>Mitä raha on?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71BB715-3D39-280A-C020-8DC5E22B8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295" y="1131411"/>
            <a:ext cx="5416826" cy="5478084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Tämä on yksi taloustieteen perustavanlaatuisimmista kysymyksistä.</a:t>
            </a:r>
          </a:p>
          <a:p>
            <a:r>
              <a:rPr lang="fi-FI" dirty="0"/>
              <a:t>Yleisesti ajatellaan, että rahalla on kolme tärkeää ominaisuutta:</a:t>
            </a:r>
          </a:p>
          <a:p>
            <a:pPr marL="914400" lvl="1" indent="-457200">
              <a:buAutoNum type="arabicParenR"/>
            </a:pPr>
            <a:r>
              <a:rPr lang="fi-FI" dirty="0"/>
              <a:t>Raha on yleispätevä vaihdon väline.</a:t>
            </a:r>
          </a:p>
          <a:p>
            <a:pPr marL="914400" lvl="1" indent="-457200">
              <a:buAutoNum type="arabicParenR"/>
            </a:pPr>
            <a:r>
              <a:rPr lang="fi-FI" dirty="0"/>
              <a:t>Rahalla mitataan asioiden arvoa.</a:t>
            </a:r>
          </a:p>
          <a:p>
            <a:pPr marL="914400" lvl="1" indent="-457200">
              <a:buAutoNum type="arabicParenR"/>
            </a:pPr>
            <a:r>
              <a:rPr lang="fi-FI" dirty="0"/>
              <a:t>Raha säilyttää arvonsa.</a:t>
            </a:r>
          </a:p>
          <a:p>
            <a:r>
              <a:rPr lang="fi-FI" dirty="0"/>
              <a:t>Pohjimmiltaan rahassa on siis kyse </a:t>
            </a:r>
            <a:r>
              <a:rPr lang="fi-FI" i="1" dirty="0"/>
              <a:t>sopimuksesta</a:t>
            </a:r>
            <a:r>
              <a:rPr lang="fi-FI" dirty="0"/>
              <a:t>. Periaatteessa rahana voi toimia mitä vain on sovittu aina oravannahoista virtuaalivaluuttoihin. </a:t>
            </a:r>
          </a:p>
          <a:p>
            <a:pPr lvl="1"/>
            <a:r>
              <a:rPr lang="fi-FI" dirty="0"/>
              <a:t>Toisaalta harva virtuaalivaluutta täyttää kriteerin numero 3 ja tässä mielessä niitä voinee pitää enemmän spekulatiivisina sijoituskohteina. </a:t>
            </a:r>
          </a:p>
          <a:p>
            <a:pPr marL="914400" lvl="1" indent="-457200">
              <a:buAutoNum type="arabicParenR"/>
            </a:pPr>
            <a:endParaRPr lang="fi-FI" dirty="0"/>
          </a:p>
          <a:p>
            <a:pPr marL="914400" lvl="1" indent="-457200">
              <a:buAutoNum type="arabicParenR"/>
            </a:pP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06D03BDF-ED9A-0197-8860-36F71747A61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18880" y="921702"/>
            <a:ext cx="5293946" cy="4351338"/>
          </a:xfrm>
          <a:prstGeom prst="rect">
            <a:avLst/>
          </a:prstGeom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6D2F6B63-D3A5-A5D5-45A3-50D88B8BA84F}"/>
              </a:ext>
            </a:extLst>
          </p:cNvPr>
          <p:cNvSpPr txBox="1"/>
          <p:nvPr/>
        </p:nvSpPr>
        <p:spPr>
          <a:xfrm>
            <a:off x="6218880" y="5421826"/>
            <a:ext cx="5416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/>
              <a:t>Yapin</a:t>
            </a:r>
            <a:r>
              <a:rPr lang="fi-FI" dirty="0"/>
              <a:t> saarella rahana käytetään valtavia </a:t>
            </a:r>
            <a:r>
              <a:rPr lang="fi-FI" dirty="0" err="1"/>
              <a:t>Rai</a:t>
            </a:r>
            <a:r>
              <a:rPr lang="fi-FI" dirty="0"/>
              <a:t>-nimellä tunnettuja kalkkikiviä. Kuva: Wikimedia </a:t>
            </a:r>
            <a:r>
              <a:rPr lang="fi-FI" dirty="0" err="1"/>
              <a:t>commons</a:t>
            </a:r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85655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EEA108D-6BF4-5432-1D7C-21F3F9933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Inflaatio ja deflaatio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BDF353D-FF8E-9CA3-1612-2EA0E2723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640" y="1530985"/>
            <a:ext cx="10515600" cy="4351338"/>
          </a:xfrm>
        </p:spPr>
        <p:txBody>
          <a:bodyPr/>
          <a:lstStyle/>
          <a:p>
            <a:r>
              <a:rPr lang="fi-FI" dirty="0"/>
              <a:t>Inflaatio tarkoittaa rahan arvon laskua, mikä näkyy siinä, että kuluttajahinnat nousevat.</a:t>
            </a:r>
          </a:p>
          <a:p>
            <a:pPr lvl="1"/>
            <a:r>
              <a:rPr lang="fi-FI" dirty="0"/>
              <a:t>Jos saat tänään 100 euroa, saat ostettua sillä tietyn määrän asioita. Jos inflaatio on korkea, et enää saa muutaman kuukauden päästä ostettua samoja asioita kuin tänään. </a:t>
            </a:r>
            <a:r>
              <a:rPr lang="fi-FI" i="1" dirty="0"/>
              <a:t>Rahan ostovoima laskee</a:t>
            </a:r>
            <a:r>
              <a:rPr lang="fi-FI" dirty="0"/>
              <a:t>. </a:t>
            </a:r>
          </a:p>
          <a:p>
            <a:pPr marL="457200" lvl="1" indent="0">
              <a:buNone/>
            </a:pPr>
            <a:endParaRPr lang="fi-FI" dirty="0"/>
          </a:p>
          <a:p>
            <a:r>
              <a:rPr lang="fi-FI" dirty="0"/>
              <a:t>Deflaatio on inflaation vastakohta: rahan arvo nousee, mikä näkyy kuluttajahintojen laskuna.</a:t>
            </a:r>
          </a:p>
          <a:p>
            <a:pPr lvl="1"/>
            <a:r>
              <a:rPr lang="fi-FI" dirty="0"/>
              <a:t>Aiemmassa esimerkissä 100 eurolla saisikin muutaman kuukauden päästä ostettua enemmän eli </a:t>
            </a:r>
            <a:r>
              <a:rPr lang="fi-FI" i="1" dirty="0"/>
              <a:t>rahan ostovoima on kasvanut</a:t>
            </a:r>
            <a:r>
              <a:rPr lang="fi-FI" dirty="0"/>
              <a:t>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25461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1DA2824-19F5-4758-49D3-074445CB0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240" y="0"/>
            <a:ext cx="10515600" cy="1325563"/>
          </a:xfrm>
        </p:spPr>
        <p:txBody>
          <a:bodyPr/>
          <a:lstStyle/>
          <a:p>
            <a:r>
              <a:rPr lang="fi-FI" dirty="0"/>
              <a:t>Mistä inflaatio syntyy?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103999B-181C-1DDD-C3FC-F8432C39D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" y="1142048"/>
            <a:ext cx="10515600" cy="5421312"/>
          </a:xfrm>
        </p:spPr>
        <p:txBody>
          <a:bodyPr>
            <a:normAutofit fontScale="92500"/>
          </a:bodyPr>
          <a:lstStyle/>
          <a:p>
            <a:r>
              <a:rPr lang="fi-FI" dirty="0">
                <a:solidFill>
                  <a:schemeClr val="accent6"/>
                </a:solidFill>
              </a:rPr>
              <a:t>Kysyntäinflaatio</a:t>
            </a:r>
            <a:r>
              <a:rPr lang="fi-FI" dirty="0"/>
              <a:t> syntyy, kun kokonaiskysyntä ylittää kokonaistarjonnan.</a:t>
            </a:r>
          </a:p>
          <a:p>
            <a:pPr lvl="1"/>
            <a:r>
              <a:rPr lang="fi-FI" dirty="0"/>
              <a:t>Liittyy yleensä vahvasti talouden noususuhdanteeseen, kun yritykset uskaltavat investoida ja kotitaloudet kuluttaa.</a:t>
            </a:r>
          </a:p>
          <a:p>
            <a:r>
              <a:rPr lang="fi-FI" dirty="0">
                <a:solidFill>
                  <a:schemeClr val="accent6"/>
                </a:solidFill>
              </a:rPr>
              <a:t>Kustannusinflaatio</a:t>
            </a:r>
            <a:r>
              <a:rPr lang="fi-FI" dirty="0"/>
              <a:t> syntyy tuotantokustannusten noustessa.</a:t>
            </a:r>
          </a:p>
          <a:p>
            <a:pPr lvl="1"/>
            <a:r>
              <a:rPr lang="fi-FI" dirty="0"/>
              <a:t>Esim. energian hinnan nousu, palkkojen nousu.</a:t>
            </a:r>
          </a:p>
          <a:p>
            <a:pPr lvl="1"/>
            <a:r>
              <a:rPr lang="fi-FI" dirty="0"/>
              <a:t>Kysyntä- ja kustannusinflaatio saattavat myös muodostaa kierteen, jota voi olla vaikea katkaista: hintojen noustessa palkansaajat vaativat lisää palkkaa, mikä taas nostaa yritysten kustannuksia ja hintoja on jälleen nostettava jne.</a:t>
            </a:r>
          </a:p>
          <a:p>
            <a:r>
              <a:rPr lang="fi-FI" dirty="0">
                <a:solidFill>
                  <a:schemeClr val="accent6"/>
                </a:solidFill>
              </a:rPr>
              <a:t>Monetaarinen inflaatio</a:t>
            </a:r>
            <a:r>
              <a:rPr lang="fi-FI" dirty="0"/>
              <a:t> liittyy tilanteeseen, jossa liikkeellä on enemmän rahaa kuin ostettavan olevia hyödykkeitä.</a:t>
            </a:r>
          </a:p>
          <a:p>
            <a:pPr lvl="1"/>
            <a:r>
              <a:rPr lang="fi-FI" dirty="0"/>
              <a:t>Osa taloustieteilijöistä kyseenalaistaa ilmiön olemassaolon ja on sitä mieltä, että pohjimmiltaan kaikki inflaatio palautuu kysyntään ja tarjontaan. </a:t>
            </a:r>
          </a:p>
          <a:p>
            <a:pPr lvl="1"/>
            <a:r>
              <a:rPr lang="fi-FI" dirty="0"/>
              <a:t>Esim. EU-alueella inflaatio oli 2010-luvulla hyvin matala, vaikka EKP työnsi rahaa markkinoille massiivisia määriä. Sittemmin inflaatio on kohonnut, mutta mistä syystä? </a:t>
            </a:r>
          </a:p>
        </p:txBody>
      </p:sp>
    </p:spTree>
    <p:extLst>
      <p:ext uri="{BB962C8B-B14F-4D97-AF65-F5344CB8AC3E}">
        <p14:creationId xmlns:p14="http://schemas.microsoft.com/office/powerpoint/2010/main" val="60330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BDD540-0AFE-D3E6-966F-E18189796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458" y="0"/>
            <a:ext cx="10795308" cy="1325563"/>
          </a:xfrm>
        </p:spPr>
        <p:txBody>
          <a:bodyPr>
            <a:normAutofit/>
          </a:bodyPr>
          <a:lstStyle/>
          <a:p>
            <a:r>
              <a:rPr lang="fi-FI" sz="3400" dirty="0"/>
              <a:t>Kuluttajahintaindeksin vuosimuutos kuukausittain 1980-2021</a:t>
            </a:r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9E9B2222-9145-92C4-86D4-04681C57C8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607" y="1202635"/>
            <a:ext cx="10231964" cy="4721086"/>
          </a:xfrm>
          <a:prstGeom prst="rect">
            <a:avLst/>
          </a:prstGeom>
        </p:spPr>
      </p:pic>
      <p:sp>
        <p:nvSpPr>
          <p:cNvPr id="10" name="Tekstiruutu 9">
            <a:extLst>
              <a:ext uri="{FF2B5EF4-FFF2-40B4-BE49-F238E27FC236}">
                <a16:creationId xmlns:a16="http://schemas.microsoft.com/office/drawing/2014/main" id="{312A9FD8-B19C-A683-67BD-72E34AAF2797}"/>
              </a:ext>
            </a:extLst>
          </p:cNvPr>
          <p:cNvSpPr txBox="1"/>
          <p:nvPr/>
        </p:nvSpPr>
        <p:spPr>
          <a:xfrm>
            <a:off x="516607" y="6134966"/>
            <a:ext cx="96595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/>
              <a:t>Mitä kuluttajahinnoille ja toisaalta inflaatiolle on tapahtunut kuvion osoittamana aikana? </a:t>
            </a: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2CB5C440-9709-1A7E-B3C3-E8B76B4BE8C9}"/>
              </a:ext>
            </a:extLst>
          </p:cNvPr>
          <p:cNvSpPr txBox="1"/>
          <p:nvPr/>
        </p:nvSpPr>
        <p:spPr>
          <a:xfrm>
            <a:off x="10918899" y="5000391"/>
            <a:ext cx="8675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Lähde: </a:t>
            </a:r>
            <a:br>
              <a:rPr lang="fi-FI" dirty="0"/>
            </a:br>
            <a:r>
              <a:rPr lang="fi-FI" dirty="0"/>
              <a:t>Tilasto-</a:t>
            </a:r>
            <a:br>
              <a:rPr lang="fi-FI" dirty="0"/>
            </a:br>
            <a:r>
              <a:rPr lang="fi-FI" dirty="0"/>
              <a:t>keskus</a:t>
            </a:r>
          </a:p>
        </p:txBody>
      </p:sp>
    </p:spTree>
    <p:extLst>
      <p:ext uri="{BB962C8B-B14F-4D97-AF65-F5344CB8AC3E}">
        <p14:creationId xmlns:p14="http://schemas.microsoft.com/office/powerpoint/2010/main" val="2856975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F31897D-336B-25DE-8511-33F72F752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247" y="146617"/>
            <a:ext cx="10515600" cy="1325563"/>
          </a:xfrm>
        </p:spPr>
        <p:txBody>
          <a:bodyPr/>
          <a:lstStyle/>
          <a:p>
            <a:r>
              <a:rPr lang="fi-FI" dirty="0"/>
              <a:t>Mitä inflaatiosta seuraa?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FA30B9C-7BBA-58B2-B862-4279D88B9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296" y="1302330"/>
            <a:ext cx="10313503" cy="5037509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Inflaatio aiheuttaa talouteen epävarmuutta, mikä tekee kuluttajista ja yrityksistä varovaisempia. Tästä voi seurata kokonaiskysynnän lasku ja talouden ajautuminen taantumaan.</a:t>
            </a:r>
          </a:p>
          <a:p>
            <a:r>
              <a:rPr lang="fi-FI" dirty="0"/>
              <a:t>Inflaatiosta voi syntyä kierre, jota voi olla vaikea katkaista. Kysyntä- ja kustannusinflaatio vahvistavat toinen toistaan. </a:t>
            </a:r>
          </a:p>
          <a:p>
            <a:r>
              <a:rPr lang="fi-FI" dirty="0"/>
              <a:t>Jos kohonnut inflaatio johtaa isoihin palkankorotuksiin, vaikuttaa tämä myös viennistä riippuvaisen maan kilpailukykyyn.</a:t>
            </a:r>
          </a:p>
          <a:p>
            <a:r>
              <a:rPr lang="fi-FI" dirty="0"/>
              <a:t>Päästessään täysin valloilleen inflaatio tuhoaa talouden. Jos raha menettää arvonsa kokonaan, siirrytään takaisin vaihdantatalouteen.</a:t>
            </a:r>
          </a:p>
          <a:p>
            <a:r>
              <a:rPr lang="fi-FI" dirty="0"/>
              <a:t>Velalliselle inflaatio voi olla hyvä asia, sillä inflaatio ikään kuin ”syö” velkaa pois.  </a:t>
            </a:r>
          </a:p>
          <a:p>
            <a:r>
              <a:rPr lang="fi-FI" dirty="0"/>
              <a:t>Toisaalta inflaation myötä korot yleensä nousevat, kun keskuspankki yrittää hillitä hintojen nousua ohjauskorkoa nostamalla. Tämä puolestaan vaikuttaa esim. asuntovelallisiin.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93738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isällön paikkamerkki 3">
            <a:extLst>
              <a:ext uri="{FF2B5EF4-FFF2-40B4-BE49-F238E27FC236}">
                <a16:creationId xmlns:a16="http://schemas.microsoft.com/office/drawing/2014/main" id="{CF919D55-3B6E-82B5-8C37-6AE17B8C4A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7869" y="1009015"/>
            <a:ext cx="4679974" cy="5071023"/>
          </a:xfrm>
          <a:prstGeom prst="rect">
            <a:avLst/>
          </a:prstGeom>
        </p:spPr>
      </p:pic>
      <p:pic>
        <p:nvPicPr>
          <p:cNvPr id="6" name="Kuva 5">
            <a:extLst>
              <a:ext uri="{FF2B5EF4-FFF2-40B4-BE49-F238E27FC236}">
                <a16:creationId xmlns:a16="http://schemas.microsoft.com/office/drawing/2014/main" id="{A088D602-25D5-EE65-70D7-03E2341B6A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2044" y="1009015"/>
            <a:ext cx="3471940" cy="5071024"/>
          </a:xfrm>
          <a:prstGeom prst="rect">
            <a:avLst/>
          </a:prstGeom>
        </p:spPr>
      </p:pic>
      <p:sp>
        <p:nvSpPr>
          <p:cNvPr id="7" name="Tekstiruutu 6">
            <a:extLst>
              <a:ext uri="{FF2B5EF4-FFF2-40B4-BE49-F238E27FC236}">
                <a16:creationId xmlns:a16="http://schemas.microsoft.com/office/drawing/2014/main" id="{CF078B13-42E3-461C-D007-5B1882B0D72B}"/>
              </a:ext>
            </a:extLst>
          </p:cNvPr>
          <p:cNvSpPr txBox="1"/>
          <p:nvPr/>
        </p:nvSpPr>
        <p:spPr>
          <a:xfrm>
            <a:off x="9580880" y="1615440"/>
            <a:ext cx="21945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Ensimmäisen maailmansodan jälkeen inflaatio karkasi käsistä Saksassa. Kun rahalla ei enää voinut ostaa mitään, voitiin sitä käyttää vaikka tapetin korvikkeena. </a:t>
            </a:r>
          </a:p>
          <a:p>
            <a:endParaRPr lang="fi-FI" dirty="0"/>
          </a:p>
          <a:p>
            <a:r>
              <a:rPr lang="fi-FI" dirty="0"/>
              <a:t>Kuvat: Wikimedia </a:t>
            </a:r>
            <a:r>
              <a:rPr lang="fi-FI" dirty="0" err="1"/>
              <a:t>Commons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05958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503E4B8-0D1E-9731-B15B-92B3E0078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212725"/>
            <a:ext cx="10515600" cy="1325563"/>
          </a:xfrm>
        </p:spPr>
        <p:txBody>
          <a:bodyPr/>
          <a:lstStyle/>
          <a:p>
            <a:r>
              <a:rPr lang="fi-FI" dirty="0"/>
              <a:t>Mitä deflaatiosta seuraa?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287883C-881A-B6A0-B764-053178975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280" y="1436687"/>
            <a:ext cx="10515600" cy="5208587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Onko hintojen lasku hyvä asia? </a:t>
            </a:r>
          </a:p>
          <a:p>
            <a:r>
              <a:rPr lang="fi-FI" dirty="0"/>
              <a:t>Lyhytaikainen deflaatio ei sinällään ole vaarallista taloudelle, mutta pitkittyessään se on vähintään yhtä suuri vitsaus kuin liian korkea inflaatio.</a:t>
            </a:r>
          </a:p>
          <a:p>
            <a:r>
              <a:rPr lang="fi-FI" dirty="0"/>
              <a:t>Jos olet ostamassa uutta asuntoa, mutta luet uutisista, että asuntojen hinnat ovat lähdössä laskuun, ostatko nyt vai odotatko 3 kuukautta? Kolmen kuukauden päästä huomaat, että hinnat todella ovat laskeneet. Laskupaineita on edelleen. Ostatko vai odotatko? </a:t>
            </a:r>
          </a:p>
          <a:p>
            <a:r>
              <a:rPr lang="fi-FI" dirty="0"/>
              <a:t>Yllä kuvatulla tilanteella ei olisi merkitystä kansantalouden kannalta, jos vain sinä jäisit odottamaan. Mutta todennäköisesti myös muut kuluttajat odottavat. Samoin yritykset päättävät siirtää investointejaan, koska ”huomenna on halvempaa.” </a:t>
            </a:r>
          </a:p>
          <a:p>
            <a:r>
              <a:rPr lang="fi-FI" dirty="0"/>
              <a:t>Deflaatiossa velalliset häviävät, kun velkojen reaalinen arvo nousee. Deflaatio johtaakin yleensä velkakriisiin ja konkursseihin.</a:t>
            </a:r>
          </a:p>
          <a:p>
            <a:r>
              <a:rPr lang="fi-FI" dirty="0"/>
              <a:t>Deflaation vaikutukset talouteen voivat olla vielä rajumpia kuin korkean inflaation ja deflaatiokierrettä on hyvin vaikea katkaista.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85790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C7D044D-EBED-9A85-8AC8-A8ED63BD4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052" y="196160"/>
            <a:ext cx="10515600" cy="1325563"/>
          </a:xfrm>
        </p:spPr>
        <p:txBody>
          <a:bodyPr/>
          <a:lstStyle/>
          <a:p>
            <a:r>
              <a:rPr lang="fi-FI" dirty="0"/>
              <a:t>Keskuspankkien tavoitteena hintavakaus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14A0EC5-B56D-5E11-B334-3A6610D84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052" y="1332880"/>
            <a:ext cx="10402957" cy="4749868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Länsimaissa keskuspankkien perustehtävänä pidetään hintavakauden ylläpitoa. </a:t>
            </a:r>
            <a:r>
              <a:rPr lang="fi-FI" i="1" dirty="0"/>
              <a:t>Hintavakaus tarkoittaa noin 2 %:n inflaatiota keskipitkällä aikavälillä. </a:t>
            </a:r>
          </a:p>
          <a:p>
            <a:pPr lvl="1"/>
            <a:r>
              <a:rPr lang="fi-FI" dirty="0"/>
              <a:t>Maltillinen inflaatio pitää talouden rattaat pyörimässä, kun yritykset ja kuluttajat voivat </a:t>
            </a:r>
            <a:r>
              <a:rPr lang="fi-FI" i="1" dirty="0"/>
              <a:t>luottaa</a:t>
            </a:r>
            <a:r>
              <a:rPr lang="fi-FI" dirty="0"/>
              <a:t> rahan arvoon.</a:t>
            </a:r>
          </a:p>
          <a:p>
            <a:pPr lvl="1"/>
            <a:r>
              <a:rPr lang="fi-FI" dirty="0"/>
              <a:t>Perustyökalu rahapolitiikassa on </a:t>
            </a:r>
            <a:r>
              <a:rPr lang="fi-FI" i="1" dirty="0"/>
              <a:t>ohjauskorko</a:t>
            </a:r>
            <a:r>
              <a:rPr lang="fi-FI" dirty="0"/>
              <a:t>. Kun inflaatio kiihtyy, korkoa nostetaan, mikä hillitsee kysyntää ja hidastaa inflaatiota. Jos inflaatio on liian matala, korkoa alennetaan, mikä tekee lainarahasta halvempaa ja tukee investointeja sekä kulutusta. </a:t>
            </a:r>
          </a:p>
          <a:p>
            <a:r>
              <a:rPr lang="fi-FI" dirty="0"/>
              <a:t>Finanssikriisi, euroalueen velkakriisi ja koronan aiheuttama shokki venyttivät keskuspankkien roolia taloudessa. Ne alkoivat työntää markkinoille suuria määriä rahaa velkapapereiden ostolla (ns. määrällinen elvytys). </a:t>
            </a:r>
          </a:p>
          <a:p>
            <a:r>
              <a:rPr lang="fi-FI" dirty="0"/>
              <a:t>Nyt keskuspankeilla on paineita palata tiukemmin perinteiseen tehtävään eli hintavakauden hallintaan. 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11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</TotalTime>
  <Words>801</Words>
  <Application>Microsoft Office PowerPoint</Application>
  <PresentationFormat>Widescreen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Rahan ostovoima </vt:lpstr>
      <vt:lpstr>Mitä raha on? </vt:lpstr>
      <vt:lpstr>Inflaatio ja deflaatio </vt:lpstr>
      <vt:lpstr>Mistä inflaatio syntyy?</vt:lpstr>
      <vt:lpstr>Kuluttajahintaindeksin vuosimuutos kuukausittain 1980-2021</vt:lpstr>
      <vt:lpstr>Mitä inflaatiosta seuraa? </vt:lpstr>
      <vt:lpstr>PowerPoint Presentation</vt:lpstr>
      <vt:lpstr>Mitä deflaatiosta seuraa? </vt:lpstr>
      <vt:lpstr>Keskuspankkien tavoitteena hintavakaus</vt:lpstr>
      <vt:lpstr>Linkkejä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Rahan ostovoima</dc:title>
  <dc:creator>Hanna Toikkanen-Maher</dc:creator>
  <cp:lastModifiedBy>Aino Haavisto</cp:lastModifiedBy>
  <cp:revision>10</cp:revision>
  <dcterms:created xsi:type="dcterms:W3CDTF">2022-06-01T11:00:38Z</dcterms:created>
  <dcterms:modified xsi:type="dcterms:W3CDTF">2022-11-03T10:41:02Z</dcterms:modified>
</cp:coreProperties>
</file>