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WCp3vCf0GPD1o8TkKktadP1lr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yle.fi/uutiset/3-10434328" TargetMode="External"/><Relationship Id="rId4" Type="http://schemas.openxmlformats.org/officeDocument/2006/relationships/hyperlink" Target="https://www.porssisaatio.fi/sijoituskoul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hyperlink" Target="https://www.pexels.com/fi-fi/kuva/mies-pari-ihmiset-naine-69630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fi-FI"/>
              <a:t>Säästäminen ja sijoittaminen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Tehtävä</a:t>
            </a:r>
            <a:endParaRPr/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768626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Vertailkaa seuraavia sijoituskohteita tarvittavan alkupääoman, riskin, tuoton, kulujen ja likviditeetin näkökulmasta: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Suomalaisen pörssiyhtiön osake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Sijoitusrahasto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Indeksirahastot (ns. passiivinen rahasto, jossa sijoitetaan tietyn indeksin mukaan)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ETF-rahastot (pörssinoteeratut rahastot)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Metsä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Asunto (vuokra)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Kulta tai jokin muu raaka-aine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/>
              <a:t>Virtuaalivaluutta (esim. Bitcoin tai Ethereum)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Tehtävä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738809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/>
              <a:t>Laadi oma sijoitussuunnitelma. Pohdi seuraavia kysymyksiä: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-"/>
            </a:pPr>
            <a:r>
              <a:rPr lang="fi-FI"/>
              <a:t>Kuinka paljon minulla on alkupääomaa?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-"/>
            </a:pPr>
            <a:r>
              <a:rPr lang="fi-FI"/>
              <a:t>Kuinka paljon voin laittaa sijoituksiin joka kuukausi?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-"/>
            </a:pPr>
            <a:r>
              <a:rPr lang="fi-FI"/>
              <a:t>Kuinka pitkä sijoitusaikani on?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-"/>
            </a:pPr>
            <a:r>
              <a:rPr lang="fi-FI"/>
              <a:t>Kuinka suurta riskiä uskallan ottaa?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-"/>
            </a:pPr>
            <a:r>
              <a:rPr lang="fi-FI"/>
              <a:t>Millaisista sijoituskohteista olen kiinnostunut?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Lisätietoa</a:t>
            </a:r>
            <a:endParaRPr/>
          </a:p>
        </p:txBody>
      </p:sp>
      <p:sp>
        <p:nvSpPr>
          <p:cNvPr id="158" name="Google Shape;15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YLE sijoituslaskuri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 u="sng">
                <a:solidFill>
                  <a:schemeClr val="hlink"/>
                </a:solidFill>
                <a:hlinkClick r:id="rId3"/>
              </a:rPr>
              <a:t>https://yle.fi/uutiset/3-10434328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fi-FI"/>
              <a:t>Pörssisäätiön sijoituskoulu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 u="sng">
                <a:solidFill>
                  <a:schemeClr val="hlink"/>
                </a:solidFill>
                <a:hlinkClick r:id="rId4"/>
              </a:rPr>
              <a:t>https://www.porssisaatio.fi/sijoituskoulu/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idx="1" type="body"/>
          </p:nvPr>
        </p:nvSpPr>
        <p:spPr>
          <a:xfrm>
            <a:off x="7591632" y="1590261"/>
            <a:ext cx="4100665" cy="1838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/>
              <a:t>Keillä on Suomessa eniten varallisuutta? Miksi?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/>
              <a:t>Suurin osa suomalaisten varallisuudesta on asunnoissa.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703" y="944217"/>
            <a:ext cx="6810271" cy="499938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"/>
          <p:cNvSpPr txBox="1"/>
          <p:nvPr/>
        </p:nvSpPr>
        <p:spPr>
          <a:xfrm>
            <a:off x="7610889" y="3705426"/>
            <a:ext cx="3958259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Lähde: Suomen virallinen tilasto (SVT): Kotitalouksien varallisuus [verkkojulkaisu].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ISSN=2242-3214. 2019. Helsinki: Tilastokeskus [viitattu: 14.6.2022].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Saantitapa: http://www.stat.fi/til/vtutk/2019/vtutk_2019_2021-06-08_tie_001_fi.html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-2540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Rahoitusvarallisuus kasvanut melko nopeasti</a:t>
            </a:r>
            <a:endParaRPr/>
          </a:p>
        </p:txBody>
      </p:sp>
      <p:pic>
        <p:nvPicPr>
          <p:cNvPr id="97" name="Google Shape;97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30970" y="1071561"/>
            <a:ext cx="6522969" cy="454169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3"/>
          <p:cNvSpPr txBox="1"/>
          <p:nvPr/>
        </p:nvSpPr>
        <p:spPr>
          <a:xfrm>
            <a:off x="1140515" y="5784573"/>
            <a:ext cx="10515600" cy="925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 Suomen virallinen tilasto (SVT): Kotitalouksien varallisuus [verkkojulkaisu].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ISSN=2242-3214. 2020. Helsinki: Tilastokeskus [viitattu: 14.6.2022].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Saantitapa: http://www.stat.fi/til/vtutk/2020/vtutk_2020_2022-03-02_tie_001_fi.html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90329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Sijoittamisen peruskysymykset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659295" y="1203670"/>
            <a:ext cx="11042376" cy="5336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Kuinka paljon alkupääomaa on?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Esim. rahastoihin ja osakkeisiin pääsee käsiksi pienellä pääomalla, vuokra-asuntoon pitää olla enemmän omaa rahaa.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Riski ja tuotto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Mitä suurempi tuotto-odotus, sitä suurempi riski yleensä on. Toisaalta – jos et uskalla ottaa minkäänlaista riskiä, ei myöskään tuottoa tule.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Mikä on aikaperspektiivi?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Jos sijoitusaika on 30 vuotta ja sijoitat joka kuukausi esim. 50 euroa, voit ottaa suuremman riskin verrattuna siihen, että sijoittaisit kerralla 5 000 euroa, mutta tarvitset rahan takaisin jo vuoden päästä.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Kuinka helposti sijoitus pitää voida muuttaa rahaksi (likviditeetti)?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Sijoittamisesta tulevat kulut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Kulut saattavat syödä ison osan tuotosta pitkän ajan kuluessa. Siksi kannattaa katsoa tarkkaan, onko rahastoissa esim. vuosittaisia maksuja.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Merkintäpalkkiot voivat myös olla korkeita. Kannattaako ostaa jotain osaketta 20 eurolla, jos siitä joutuu maksamaan 7 euron merkintäpalkkion?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Merkintäpalkkiot ovat yleensä matalammat, jos kauppoja tekee paljon.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Rahastoissa erilaiset säännölliset kuukausisäästösopimukset ovat usein maksuttomia.</a:t>
            </a:r>
            <a:endParaRPr/>
          </a:p>
          <a:p>
            <a:pPr indent="-9905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907774" y="7084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Näin kulut syövät sijoituksen arvoa</a:t>
            </a:r>
            <a:endParaRPr/>
          </a:p>
        </p:txBody>
      </p:sp>
      <p:pic>
        <p:nvPicPr>
          <p:cNvPr id="110" name="Google Shape;11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7774" y="1242435"/>
            <a:ext cx="7128307" cy="465050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5"/>
          <p:cNvSpPr txBox="1"/>
          <p:nvPr/>
        </p:nvSpPr>
        <p:spPr>
          <a:xfrm>
            <a:off x="1002967" y="6107706"/>
            <a:ext cx="1042040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Lähde: https://www.nordnet.fi/blogi/kulut-jarruttavat-tuottoa-mutta-miten-paljon/  (viitattu 14.6. 2022)</a:t>
            </a:r>
            <a:endParaRPr/>
          </a:p>
        </p:txBody>
      </p:sp>
      <p:sp>
        <p:nvSpPr>
          <p:cNvPr id="112" name="Google Shape;112;p5"/>
          <p:cNvSpPr txBox="1"/>
          <p:nvPr/>
        </p:nvSpPr>
        <p:spPr>
          <a:xfrm>
            <a:off x="8229599" y="2546757"/>
            <a:ext cx="355821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Esimerkissä parikymppinen säästää joka vuosi 2 400 euroa eli 200 euroa kuussa ja vuosittainen tuotto-odotus on 7 % (=historiallisesti osakemarkkinoiden keskimäärinen pitkän aikavälin vuosittainen tuotto-odotus).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599661" y="14646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Miten pääset sijoittamisen alkuun?</a:t>
            </a:r>
            <a:br>
              <a:rPr lang="fi-FI"/>
            </a:br>
            <a:r>
              <a:rPr lang="fi-FI"/>
              <a:t>Arvo-osuustili vs. osakesäästötili</a:t>
            </a:r>
            <a:endParaRPr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381001" y="1495288"/>
            <a:ext cx="7411948" cy="5378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Arvo-osuustilin kautta voit omistaa erilaisia sijoituskohteita, kuten osakkeita ja erilaisia rahastoja.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Jos omistat osakkeita arvo-osuustilin kautta ja yritykset maksavat osinkoja, niistä pitää maksaa heti verot.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Osakesäästötilin kautta </a:t>
            </a:r>
            <a:r>
              <a:rPr i="1" lang="fi-FI"/>
              <a:t>voit omistaa vain osakkeita</a:t>
            </a:r>
            <a:r>
              <a:rPr lang="fi-FI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i="1" lang="fi-FI"/>
              <a:t>Verotuksellisesti</a:t>
            </a:r>
            <a:r>
              <a:rPr lang="fi-FI"/>
              <a:t> osakesäästötili on parempi vaihtoehto, sillä myyntivoitot ja osinkotuotot jäävät tilille. Niistä maksetaan verot vasta, kun rahaa nostetaan tililtä muuhun käyttöön. Näin voit sijoittaa tuoton aina uudelleen (vrt. arvo-osuustili)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HUOM! Osakesäästötilejä saa yhdellä henkilöllä olla vain yksi!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Omaa alkupääomaa saa osakesäästötilille laittaa maksimissaan 50 000 euroa.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9" name="Google Shape;119;p6"/>
          <p:cNvSpPr/>
          <p:nvPr/>
        </p:nvSpPr>
        <p:spPr>
          <a:xfrm>
            <a:off x="7792949" y="809245"/>
            <a:ext cx="4356243" cy="5605669"/>
          </a:xfrm>
          <a:prstGeom prst="irregularSeal1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Sijoittamisessa yleensä vaikeinta on aloittaminen. Kun olet avannut arvo-osuustilin tai osakesäästötilin tai molemmat, olet jo pitkällä!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629479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Mikä on oma sijoittajaprofiilisi? </a:t>
            </a:r>
            <a:endParaRPr/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549966" y="1218688"/>
            <a:ext cx="10515600" cy="526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Mieti, kuinka pitkä oma sijoistusperspektiivisi on. Muista, että pitkällä aikavälillä markkinat menevät ylös ja alas, mutta pitkä aika myös suojaa sijoittajaa riskeiltä.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Riskeiltä voi suojautua hajauttamalla eli hankkimalla erilaisia sijoituskohteita.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Hajautus voi tarkoittaa sitä, että omistat eri rahastoja ja osakkeita.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Jos omistat pelkkiä osakkeita, salkkuun voi sisällyttää eri toimialojen ja eri maissa toimivien yritysten osakkeita.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Osakesijoittamisessa voi hakea nopeaa kurssinousua tai tasaista osinkotuottoa. Eli sijoitatko mieluummin </a:t>
            </a:r>
            <a:r>
              <a:rPr i="1" lang="fi-FI"/>
              <a:t>kasvuyhtiöihin</a:t>
            </a:r>
            <a:r>
              <a:rPr lang="fi-FI"/>
              <a:t> vai </a:t>
            </a:r>
            <a:r>
              <a:rPr i="1" lang="fi-FI"/>
              <a:t>arvoyhtiöihin</a:t>
            </a:r>
            <a:r>
              <a:rPr lang="fi-FI"/>
              <a:t> vai molempiin?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Kuinka aktiivinen sijoittaja olet/olisit?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Jaksatko tutustua yritysten tunnuslukuihin ja seurata markkinoita aktiivisesti?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Jos et jaksa olla kovin aktiivinen, jonkin rahaston / rahastojen ostaminen kuukausittain pienellä summalla voi olla hyvä vaihtoehto. Mutta muista tarkistaa rahastojen hoitokulut!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fi-FI"/>
              <a:t>Voit myös tehdä molempia eli olla sekä aktiivinen että passiivinen sijoittaja samaan aikaan: voit sijoittaa säännöllisesti rahastoihin tietyn summan kuussa ja toisaalta varata aina tietyn summan myös aktiivisempaan osakesijoittamiseen.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8763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title"/>
          </p:nvPr>
        </p:nvSpPr>
        <p:spPr>
          <a:xfrm>
            <a:off x="400878" y="1192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Mikä on sijoitusstrategiasi? </a:t>
            </a:r>
            <a:endParaRPr/>
          </a:p>
        </p:txBody>
      </p:sp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480391" y="1177337"/>
            <a:ext cx="11231218" cy="5054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 sz="2400"/>
              <a:t>Jälkiviisaus on sijoittamisessa helppoa. Jälkikäteen on helppo nähdä, milloin olisi kannattanut ostaa (halvalla) ja milloin olisi kannattanut myydä (kalliilla).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 sz="2400"/>
              <a:t>Talouden ennustaminen on kuitenkin vaikeaa. Siksi monet ammattilaisetkin vannovat pitkäaikaisen säännöllisen ja kustannustehokkaan sijoittamisen nimiin.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DA9DB"/>
              </a:buClr>
              <a:buSzPts val="2400"/>
              <a:buNone/>
            </a:pPr>
            <a:r>
              <a:rPr lang="fi-FI" sz="2400">
                <a:solidFill>
                  <a:srgbClr val="8DA9DB"/>
                </a:solidFill>
              </a:rPr>
              <a:t>	Bank of American varajohtajan sanoin: </a:t>
            </a:r>
            <a:br>
              <a:rPr lang="fi-FI" sz="2400">
                <a:solidFill>
                  <a:srgbClr val="8DA9DB"/>
                </a:solidFill>
              </a:rPr>
            </a:br>
            <a:r>
              <a:rPr lang="fi-FI" sz="2400">
                <a:solidFill>
                  <a:srgbClr val="8DA9DB"/>
                </a:solidFill>
              </a:rPr>
              <a:t>	</a:t>
            </a:r>
            <a:r>
              <a:rPr i="1" lang="fi-FI" sz="2400">
                <a:solidFill>
                  <a:srgbClr val="8DA9DB"/>
                </a:solidFill>
              </a:rPr>
              <a:t>“The reality is, it's time in the market, not timing the market.”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 sz="2400"/>
              <a:t>Toisaalta osa aktiivisista sijoittajista haluaa tehdä päiväkauppaa eli treidaamista ja tällöin nousujen ja laskujen ennakoiminen eri yritysten osalta on tärkeämpää.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 sz="2400"/>
              <a:t>Mieti myös, miten itse suhtaudut markkinoiden alamäkeen. Jos olet sijoittamassa 30 vuoden ajan, ei kannata paniikissa myydä sijoituksia, kun markkinat ovat jo menneet reippaasti alaspäin vaan odottaa seuraavaa nousua.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fi-FI" sz="2400"/>
              <a:t>Kun on sijoittajana selvinnyt ensimmäisestä alamäestä, seuraavien yli pääsee jo helpommin!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6268838" y="81965"/>
            <a:ext cx="525970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Sijoitusten verotus</a:t>
            </a:r>
            <a:endParaRPr/>
          </a:p>
        </p:txBody>
      </p:sp>
      <p:sp>
        <p:nvSpPr>
          <p:cNvPr id="137" name="Google Shape;137;p9"/>
          <p:cNvSpPr/>
          <p:nvPr/>
        </p:nvSpPr>
        <p:spPr>
          <a:xfrm>
            <a:off x="0" y="0"/>
            <a:ext cx="6136816" cy="5254922"/>
          </a:xfrm>
          <a:custGeom>
            <a:rect b="b" l="l" r="r" t="t"/>
            <a:pathLst>
              <a:path extrusionOk="0" h="5254922" w="6136816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9"/>
          <p:cNvPicPr preferRelativeResize="0"/>
          <p:nvPr/>
        </p:nvPicPr>
        <p:blipFill rotWithShape="1">
          <a:blip r:embed="rId3">
            <a:alphaModFix/>
          </a:blip>
          <a:srcRect b="-2" l="0" r="21187" t="0"/>
          <a:stretch/>
        </p:blipFill>
        <p:spPr>
          <a:xfrm>
            <a:off x="1" y="2"/>
            <a:ext cx="5863721" cy="4984915"/>
          </a:xfrm>
          <a:custGeom>
            <a:rect b="b" l="l" r="r" t="t"/>
            <a:pathLst>
              <a:path extrusionOk="0" h="4984915" w="5863721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6024112" y="1295768"/>
            <a:ext cx="5749158" cy="5254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Myyntivoitoista maksetaan pääomatuloveroa: 30 % alle </a:t>
            </a:r>
            <a:br>
              <a:rPr lang="fi-FI" sz="1800"/>
            </a:br>
            <a:r>
              <a:rPr lang="fi-FI" sz="1800"/>
              <a:t>30 000 euron myyntivoitoista ja tämän ylittävältä osalta 34 %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Pörssiyhtiöiden maksamat osingot ovat osaltaan verovapaita.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Osinkotuotosta 15% on verovapaata ja 85 % veronalaista tuloa.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Verotettavasta osasta veroa menee samalla tavoin kuin myyntivoitoista.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Osingoista maksetaan siis veroja 25,5 % tai 28,9 % riippuen siitä, mikä pääomatulon määrä 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Yleensä kuitenkin pankki tai pörssiyritys välittää verotiedot suoraan verottajalle.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Jos saat tuottoja vuokra-asunnosta tai virtuaalivaluutasta, pitää nämä ilmoittaa verottajalle itse.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fi-FI" sz="1800"/>
              <a:t>Jos myyt jotain rahastoja tai osakkeita tappiolla, voit vähentää myyntitappiot verotuksessa muista saaduista pääomatuloista.</a:t>
            </a:r>
            <a:endParaRPr/>
          </a:p>
        </p:txBody>
      </p:sp>
      <p:sp>
        <p:nvSpPr>
          <p:cNvPr id="140" name="Google Shape;140;p9"/>
          <p:cNvSpPr txBox="1"/>
          <p:nvPr/>
        </p:nvSpPr>
        <p:spPr>
          <a:xfrm>
            <a:off x="406400" y="5648960"/>
            <a:ext cx="228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Kuva: Mikhail Nilov </a:t>
            </a:r>
            <a:r>
              <a:rPr lang="fi-FI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Pexels-kuvapalvelussa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2022-05-24T10:53:14Z</dcterms:created>
  <dc:creator>Hanna Toikkanen-Maher</dc:creator>
</cp:coreProperties>
</file>