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7" roundtripDataSignature="AMtx7miyd9WqSYcaS5e8DY309QT94k4MG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customschemas.google.com/relationships/presentationmetadata" Target="meta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dia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 ja pystysuora teksti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ystysuora otsikko ja teksti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tsikko ja sisältö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san ylätunniste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aksi sisältökohdetta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ailu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ain otsikk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hjä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uvatekstillinen sisältö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uvatekstillinen kuv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yle.fi/uutiset/3-10434328" TargetMode="External"/><Relationship Id="rId4" Type="http://schemas.openxmlformats.org/officeDocument/2006/relationships/hyperlink" Target="https://www.porssisaatio.fi/sijoituskoulu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hyperlink" Target="https://www.stat.fi/til/vtutk/2019/vtutk_2019_2021-06-08_tie_001_sv.html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Relationship Id="rId4" Type="http://schemas.openxmlformats.org/officeDocument/2006/relationships/hyperlink" Target="https://www.pexels.com/fi-fi/kuva/mies-pari-ihmiset-naine-696302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fi-FI"/>
              <a:t>Att spara och placera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fi-FI"/>
              <a:t>Uppgifter</a:t>
            </a:r>
            <a:endParaRPr/>
          </a:p>
        </p:txBody>
      </p:sp>
      <p:sp>
        <p:nvSpPr>
          <p:cNvPr id="149" name="Google Shape;149;p10"/>
          <p:cNvSpPr txBox="1"/>
          <p:nvPr>
            <p:ph idx="1" type="body"/>
          </p:nvPr>
        </p:nvSpPr>
        <p:spPr>
          <a:xfrm>
            <a:off x="768626" y="1690688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J</a:t>
            </a:r>
            <a:r>
              <a:rPr lang="fi-FI"/>
              <a:t>ämför kapital, risk, vinst, kostnader och likviditet för följande investeringar:</a:t>
            </a:r>
            <a:endParaRPr/>
          </a:p>
          <a:p>
            <a:pPr indent="-1905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Ett finländskt börsnoterat aktiebolag.</a:t>
            </a:r>
            <a:endParaRPr/>
          </a:p>
          <a:p>
            <a:pPr indent="-1905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Investeringsfond.</a:t>
            </a:r>
            <a:endParaRPr/>
          </a:p>
          <a:p>
            <a:pPr indent="-1905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Indexfond (en s.k. passiv fond som man investerar i enligt ett visst index).</a:t>
            </a:r>
            <a:endParaRPr/>
          </a:p>
          <a:p>
            <a:pPr indent="-1905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ETF-fonder (börsnoterade fonder).</a:t>
            </a:r>
            <a:endParaRPr/>
          </a:p>
          <a:p>
            <a:pPr indent="-1905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Skog.</a:t>
            </a:r>
            <a:endParaRPr/>
          </a:p>
          <a:p>
            <a:pPr indent="-1905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Bostad (hyra).</a:t>
            </a:r>
            <a:endParaRPr/>
          </a:p>
          <a:p>
            <a:pPr indent="-1905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Guld eller någon annan råvara.</a:t>
            </a:r>
            <a:endParaRPr/>
          </a:p>
          <a:p>
            <a:pPr indent="-1905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fi-FI"/>
              <a:t>En virtuell valuta (ex. Bitcoin eller Ethereum).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fi-FI"/>
              <a:t>Uppgift</a:t>
            </a:r>
            <a:endParaRPr/>
          </a:p>
        </p:txBody>
      </p:sp>
      <p:sp>
        <p:nvSpPr>
          <p:cNvPr id="155" name="Google Shape;155;p11"/>
          <p:cNvSpPr txBox="1"/>
          <p:nvPr>
            <p:ph idx="1" type="body"/>
          </p:nvPr>
        </p:nvSpPr>
        <p:spPr>
          <a:xfrm>
            <a:off x="738809" y="1690688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fi-FI"/>
              <a:t>Skapa din egen investeringsplan.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fi-FI"/>
              <a:t>Fundera på följande frågor:</a:t>
            </a:r>
            <a:endParaRPr/>
          </a:p>
          <a:p>
            <a:pPr indent="-1651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fi-FI"/>
              <a:t>Hur stort startkapital har jag?</a:t>
            </a:r>
            <a:endParaRPr/>
          </a:p>
          <a:p>
            <a:pPr indent="-1651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fi-FI"/>
              <a:t>Hur mycket kan jag investera varje månad?</a:t>
            </a:r>
            <a:endParaRPr/>
          </a:p>
          <a:p>
            <a:pPr indent="-1651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fi-FI"/>
              <a:t>Vilken tidsram har jag?</a:t>
            </a:r>
            <a:endParaRPr/>
          </a:p>
          <a:p>
            <a:pPr indent="-1651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fi-FI"/>
              <a:t>Hur stor risk vågar jag ta?</a:t>
            </a:r>
            <a:endParaRPr/>
          </a:p>
          <a:p>
            <a:pPr indent="-1651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fi-FI"/>
              <a:t>Vilken typ av investeringar är jag intresserad av?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fi-FI"/>
              <a:t>Mer information</a:t>
            </a:r>
            <a:endParaRPr/>
          </a:p>
        </p:txBody>
      </p:sp>
      <p:sp>
        <p:nvSpPr>
          <p:cNvPr id="161" name="Google Shape;161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fi-FI"/>
              <a:t>Yles invsteringsräknare (finska)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fi-FI" u="sng">
                <a:solidFill>
                  <a:schemeClr val="hlink"/>
                </a:solidFill>
                <a:hlinkClick r:id="rId3"/>
              </a:rPr>
              <a:t>https://yle.fi/uutiset/3-10434328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fi-FI"/>
              <a:t>Börsstiftelsen investeringsskola (finska)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fi-FI" u="sng">
                <a:solidFill>
                  <a:schemeClr val="hlink"/>
                </a:solidFill>
                <a:hlinkClick r:id="rId4"/>
              </a:rPr>
              <a:t>https://www.porssisaatio.fi/sijoituskoulu/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 txBox="1"/>
          <p:nvPr>
            <p:ph idx="1" type="body"/>
          </p:nvPr>
        </p:nvSpPr>
        <p:spPr>
          <a:xfrm>
            <a:off x="7591632" y="1590261"/>
            <a:ext cx="4100665" cy="1838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fi-FI"/>
              <a:t>Vilken grupp i Finland har den största </a:t>
            </a:r>
            <a:r>
              <a:rPr lang="fi-FI"/>
              <a:t>förmögenheten </a:t>
            </a:r>
            <a:r>
              <a:rPr lang="fi-FI"/>
              <a:t>? Varför?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fi-FI"/>
              <a:t>Största delen av finländarnas förmögenhet är placerad i bostäder.</a:t>
            </a:r>
            <a:endParaRPr/>
          </a:p>
        </p:txBody>
      </p:sp>
      <p:sp>
        <p:nvSpPr>
          <p:cNvPr id="90" name="Google Shape;90;p2"/>
          <p:cNvSpPr txBox="1"/>
          <p:nvPr/>
        </p:nvSpPr>
        <p:spPr>
          <a:xfrm>
            <a:off x="7610889" y="3705426"/>
            <a:ext cx="3958259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fi-FI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Lähde: Suomen virallinen tilasto (SVT): Kotitalouksien varallisuus [verkkojulkaisu].</a:t>
            </a:r>
            <a:br>
              <a:rPr b="0" i="0" lang="fi-FI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fi-FI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ISSN=2242-3214. 2019. Helsinki: Tilastokeskus [viitattu: 14.6.2022].</a:t>
            </a:r>
            <a:br>
              <a:rPr b="0" i="0" lang="fi-FI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fi-FI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Saantitapa: http://www.stat.fi/til/vtutk/2019/vtutk_2019_2021-06-08_tie_001_fi.html</a:t>
            </a:r>
            <a:endParaRPr/>
          </a:p>
        </p:txBody>
      </p:sp>
      <p:pic>
        <p:nvPicPr>
          <p:cNvPr id="91" name="Google Shape;91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7825" y="1255877"/>
            <a:ext cx="5902150" cy="41357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"/>
          <p:cNvSpPr txBox="1"/>
          <p:nvPr/>
        </p:nvSpPr>
        <p:spPr>
          <a:xfrm>
            <a:off x="3951275" y="5584150"/>
            <a:ext cx="28587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>
                <a:solidFill>
                  <a:schemeClr val="lt1"/>
                </a:solidFill>
              </a:rPr>
              <a:t>Källa: Statistikcentralen, </a:t>
            </a:r>
            <a:r>
              <a:rPr lang="fi-FI">
                <a:solidFill>
                  <a:schemeClr val="lt1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https://www.stat.fi/til/vtutk/2019/vtutk_2019_2021-06-08_tie_001_sv.html</a:t>
            </a:r>
            <a:r>
              <a:rPr lang="fi-FI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29.7.2022</a:t>
            </a: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/>
          <p:nvPr>
            <p:ph type="title"/>
          </p:nvPr>
        </p:nvSpPr>
        <p:spPr>
          <a:xfrm>
            <a:off x="838200" y="-2540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fi-FI"/>
              <a:t>Den finansiella rikedomen har ökat relativt snabbt</a:t>
            </a:r>
            <a:endParaRPr/>
          </a:p>
        </p:txBody>
      </p:sp>
      <p:sp>
        <p:nvSpPr>
          <p:cNvPr id="98" name="Google Shape;98;p3"/>
          <p:cNvSpPr txBox="1"/>
          <p:nvPr/>
        </p:nvSpPr>
        <p:spPr>
          <a:xfrm>
            <a:off x="8250341" y="1888975"/>
            <a:ext cx="1155300" cy="27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i-FI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Lähde Suomen virallinen tilasto (SVT): Kotitalouksien varallisuus [verkkojulkaisu].</a:t>
            </a:r>
            <a:br>
              <a:rPr b="0" i="0" lang="fi-FI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fi-FI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ISSN=2242-3214. 2020. Helsinki: Tilastokeskus [viitattu: 14.6.2022].</a:t>
            </a:r>
            <a:br>
              <a:rPr b="0" i="0" lang="fi-FI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fi-FI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Saantitapa: http://www.stat.fi/til/vtutk/2020/vtutk_2020_2022-03-02_tie_001_fi.html</a:t>
            </a:r>
            <a:endParaRPr sz="600"/>
          </a:p>
        </p:txBody>
      </p:sp>
      <p:sp>
        <p:nvSpPr>
          <p:cNvPr id="99" name="Google Shape;99;p3"/>
          <p:cNvSpPr txBox="1"/>
          <p:nvPr/>
        </p:nvSpPr>
        <p:spPr>
          <a:xfrm>
            <a:off x="1806141" y="6033475"/>
            <a:ext cx="6142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29.7.2022: Statistikcentralen, https://www.stat.fi/til/vtutk/2020/vtutk_2020_2022-03-02_tie_001_fi.html</a:t>
            </a: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0" name="Google Shape;100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08425" y="1278800"/>
            <a:ext cx="6538225" cy="4656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 txBox="1"/>
          <p:nvPr>
            <p:ph type="title"/>
          </p:nvPr>
        </p:nvSpPr>
        <p:spPr>
          <a:xfrm>
            <a:off x="490329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fi-FI"/>
              <a:t>Placerandets ABC</a:t>
            </a:r>
            <a:endParaRPr/>
          </a:p>
        </p:txBody>
      </p:sp>
      <p:sp>
        <p:nvSpPr>
          <p:cNvPr id="106" name="Google Shape;106;p4"/>
          <p:cNvSpPr txBox="1"/>
          <p:nvPr>
            <p:ph idx="1" type="body"/>
          </p:nvPr>
        </p:nvSpPr>
        <p:spPr>
          <a:xfrm>
            <a:off x="659295" y="1203670"/>
            <a:ext cx="11042376" cy="53362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174625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lang="fi-FI"/>
              <a:t>Hur stort är startkapitalet?</a:t>
            </a:r>
            <a:endParaRPr/>
          </a:p>
          <a:p>
            <a:pPr indent="-196215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75000"/>
              <a:buChar char="•"/>
            </a:pPr>
            <a:r>
              <a:rPr lang="fi-FI"/>
              <a:t>Ex. skall du investera i aktier eller fonder räcker det med ett litet startkapital, för att köpa en </a:t>
            </a:r>
            <a:r>
              <a:rPr lang="fi-FI"/>
              <a:t>fastighet</a:t>
            </a:r>
            <a:r>
              <a:rPr lang="fi-FI"/>
              <a:t> krävs mera kapital.</a:t>
            </a:r>
            <a:endParaRPr/>
          </a:p>
          <a:p>
            <a:pPr indent="-17462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fi-FI"/>
              <a:t>Risker och vinst</a:t>
            </a:r>
            <a:endParaRPr/>
          </a:p>
          <a:p>
            <a:pPr indent="-196215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75000"/>
              <a:buChar char="•"/>
            </a:pPr>
            <a:r>
              <a:rPr lang="fi-FI"/>
              <a:t>Ju högre vinst desto högre risk, gäller oftast. Om man inte tar </a:t>
            </a:r>
            <a:r>
              <a:rPr lang="fi-FI"/>
              <a:t>risker</a:t>
            </a:r>
            <a:r>
              <a:rPr lang="fi-FI"/>
              <a:t> så förtjänar man inte heller.</a:t>
            </a:r>
            <a:endParaRPr/>
          </a:p>
          <a:p>
            <a:pPr indent="-17462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fi-FI"/>
              <a:t>Vilket tidsperspektiv?</a:t>
            </a:r>
            <a:endParaRPr/>
          </a:p>
          <a:p>
            <a:pPr indent="-196215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75000"/>
              <a:buChar char="•"/>
            </a:pPr>
            <a:r>
              <a:rPr lang="fi-FI"/>
              <a:t>Om spartiden är 30 år och </a:t>
            </a:r>
            <a:r>
              <a:rPr lang="fi-FI"/>
              <a:t>ca 50 € placeras varje månad kan du ta</a:t>
            </a:r>
            <a:r>
              <a:rPr lang="fi-FI"/>
              <a:t> en högre </a:t>
            </a:r>
            <a:r>
              <a:rPr lang="fi-FI"/>
              <a:t>risk</a:t>
            </a:r>
            <a:r>
              <a:rPr lang="fi-FI"/>
              <a:t> än om du på en gång </a:t>
            </a:r>
            <a:r>
              <a:rPr lang="fi-FI"/>
              <a:t>placerar</a:t>
            </a:r>
            <a:r>
              <a:rPr lang="fi-FI"/>
              <a:t> 5 000 euro och behöver ta ut kapitalet efter  1 år.</a:t>
            </a:r>
            <a:endParaRPr/>
          </a:p>
          <a:p>
            <a:pPr indent="-17462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fi-FI"/>
              <a:t>Hur lätt skall du kunna omvandla en investering till pengar (likviditet)?</a:t>
            </a:r>
            <a:endParaRPr/>
          </a:p>
          <a:p>
            <a:pPr indent="-17462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fi-FI"/>
              <a:t>Det kostar att placera. </a:t>
            </a:r>
            <a:endParaRPr/>
          </a:p>
          <a:p>
            <a:pPr indent="-196215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75000"/>
              <a:buChar char="•"/>
            </a:pPr>
            <a:r>
              <a:rPr lang="fi-FI"/>
              <a:t>Avgifter kan äta upp en stor del av </a:t>
            </a:r>
            <a:r>
              <a:rPr lang="fi-FI"/>
              <a:t>vinsten</a:t>
            </a:r>
            <a:r>
              <a:rPr lang="fi-FI"/>
              <a:t> om man sparar allt för länge. Därför lönar det ta reda </a:t>
            </a:r>
            <a:r>
              <a:rPr lang="fi-FI">
                <a:solidFill>
                  <a:srgbClr val="FFFFFF"/>
                </a:solidFill>
              </a:rPr>
              <a:t>på vilka kostnader investeringen medför, finns det t.ex. årskostnader.</a:t>
            </a:r>
            <a:endParaRPr>
              <a:solidFill>
                <a:srgbClr val="FFFFFF"/>
              </a:solidFill>
            </a:endParaRPr>
          </a:p>
          <a:p>
            <a:pPr indent="-211455" lvl="1" marL="685800" rtl="0" algn="l"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ct val="75000"/>
              <a:buChar char="•"/>
            </a:pPr>
            <a:r>
              <a:rPr lang="fi-FI">
                <a:solidFill>
                  <a:srgbClr val="FFFFFF"/>
                </a:solidFill>
              </a:rPr>
              <a:t>Teckningsavgifter</a:t>
            </a:r>
            <a:r>
              <a:rPr lang="fi-FI">
                <a:solidFill>
                  <a:srgbClr val="FFFFFF"/>
                </a:solidFill>
              </a:rPr>
              <a:t> kan vara höga. Lönar det sig att köpa aktier för 20 euro om man måste betala 7 euro i teckningsavgift? </a:t>
            </a:r>
            <a:endParaRPr>
              <a:solidFill>
                <a:srgbClr val="FFFFFF"/>
              </a:solidFill>
            </a:endParaRPr>
          </a:p>
          <a:p>
            <a:pPr indent="-211455" lvl="1" marL="685800" rtl="0" algn="l"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SzPct val="75000"/>
              <a:buChar char="•"/>
            </a:pPr>
            <a:r>
              <a:rPr lang="fi-FI">
                <a:solidFill>
                  <a:srgbClr val="FFFFFF"/>
                </a:solidFill>
              </a:rPr>
              <a:t>Teckningsavgiften</a:t>
            </a:r>
            <a:r>
              <a:rPr lang="fi-FI">
                <a:solidFill>
                  <a:srgbClr val="FFFFFF"/>
                </a:solidFill>
              </a:rPr>
              <a:t> är ofta lägre ju fler transaktioner som görs.</a:t>
            </a:r>
            <a:endParaRPr>
              <a:solidFill>
                <a:srgbClr val="FFFFFF"/>
              </a:solidFill>
            </a:endParaRPr>
          </a:p>
          <a:p>
            <a:pPr indent="-196215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75000"/>
              <a:buChar char="•"/>
            </a:pPr>
            <a:r>
              <a:rPr lang="fi-FI">
                <a:solidFill>
                  <a:srgbClr val="FFFFFF"/>
                </a:solidFill>
              </a:rPr>
              <a:t>A</a:t>
            </a:r>
            <a:r>
              <a:rPr lang="fi-FI">
                <a:solidFill>
                  <a:srgbClr val="FFFFFF"/>
                </a:solidFill>
              </a:rPr>
              <a:t>t</a:t>
            </a:r>
            <a:r>
              <a:rPr lang="fi-FI"/>
              <a:t>t</a:t>
            </a:r>
            <a:r>
              <a:rPr lang="fi-FI"/>
              <a:t> regelbundet månadsspara i fonder är </a:t>
            </a:r>
            <a:r>
              <a:rPr lang="fi-FI"/>
              <a:t>oftas avgiftsfritt</a:t>
            </a:r>
            <a:r>
              <a:rPr lang="fi-FI"/>
              <a:t>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"/>
          <p:cNvSpPr txBox="1"/>
          <p:nvPr>
            <p:ph type="title"/>
          </p:nvPr>
        </p:nvSpPr>
        <p:spPr>
          <a:xfrm>
            <a:off x="907774" y="7084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fi-FI"/>
              <a:t>S</a:t>
            </a:r>
            <a:r>
              <a:rPr lang="fi-FI"/>
              <a:t>å här äter kostnaderna upp investeringens värde</a:t>
            </a:r>
            <a:endParaRPr/>
          </a:p>
        </p:txBody>
      </p:sp>
      <p:pic>
        <p:nvPicPr>
          <p:cNvPr id="112" name="Google Shape;112;p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7774" y="1242435"/>
            <a:ext cx="7128307" cy="4650504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5"/>
          <p:cNvSpPr txBox="1"/>
          <p:nvPr/>
        </p:nvSpPr>
        <p:spPr>
          <a:xfrm>
            <a:off x="1002967" y="6107706"/>
            <a:ext cx="10420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Lähde: https://www.nordnet.fi/blogi/kulut-jarruttavat-tuottoa-mutta-miten-paljon/  ( referns 14.6. 2022)</a:t>
            </a:r>
            <a:endParaRPr/>
          </a:p>
        </p:txBody>
      </p:sp>
      <p:sp>
        <p:nvSpPr>
          <p:cNvPr id="114" name="Google Shape;114;p5"/>
          <p:cNvSpPr txBox="1"/>
          <p:nvPr/>
        </p:nvSpPr>
        <p:spPr>
          <a:xfrm>
            <a:off x="8229600" y="2546748"/>
            <a:ext cx="3558300" cy="17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 exemplet sparar</a:t>
            </a:r>
            <a:r>
              <a:rPr lang="fi-FI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en 20-åring 2400 euro per år eller 200 euro varje månad om den förväntade avkastningen är 7% (motsvarar </a:t>
            </a:r>
            <a:r>
              <a:rPr lang="fi-FI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genomsnittlig</a:t>
            </a:r>
            <a:r>
              <a:rPr lang="fi-FI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förväntad avkastning på lång sikt).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"/>
          <p:cNvSpPr txBox="1"/>
          <p:nvPr>
            <p:ph type="title"/>
          </p:nvPr>
        </p:nvSpPr>
        <p:spPr>
          <a:xfrm>
            <a:off x="673561" y="171089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fi-FI"/>
              <a:t>Hur kommer du igång med aktiesparande?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fi-FI"/>
              <a:t>Värdeandelskonto</a:t>
            </a:r>
            <a:r>
              <a:rPr lang="fi-FI"/>
              <a:t> vs aktiesparkonto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20" name="Google Shape;120;p6"/>
          <p:cNvSpPr txBox="1"/>
          <p:nvPr>
            <p:ph idx="1" type="body"/>
          </p:nvPr>
        </p:nvSpPr>
        <p:spPr>
          <a:xfrm>
            <a:off x="381150" y="1671225"/>
            <a:ext cx="7411800" cy="48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20027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lang="fi-FI"/>
              <a:t>Med ett värdeandelskonto kan man äga olika typer av investeringar t.ex. aktier och olika fonder.</a:t>
            </a:r>
            <a:endParaRPr/>
          </a:p>
          <a:p>
            <a:pPr indent="-169862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fi-FI"/>
              <a:t>Om företagen betalar dividend till ett </a:t>
            </a:r>
            <a:r>
              <a:rPr lang="fi-FI"/>
              <a:t>värdeandelskonto måste man själv betala skatten.</a:t>
            </a:r>
            <a:endParaRPr/>
          </a:p>
          <a:p>
            <a:pPr indent="-169862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fi-FI"/>
              <a:t>Med ett aktiesparkonto kan man </a:t>
            </a:r>
            <a:r>
              <a:rPr i="1" lang="fi-FI"/>
              <a:t>bara äga </a:t>
            </a:r>
            <a:r>
              <a:rPr lang="fi-FI"/>
              <a:t>aktier.</a:t>
            </a:r>
            <a:endParaRPr/>
          </a:p>
          <a:p>
            <a:pPr indent="-169862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fi-FI"/>
              <a:t>Vid beskattning är det bättre med aktiesparkonto då försäljningsvinster och dividender </a:t>
            </a:r>
            <a:r>
              <a:rPr lang="fi-FI"/>
              <a:t>sätts in </a:t>
            </a:r>
            <a:r>
              <a:rPr lang="fi-FI"/>
              <a:t>på kontot. På vinster och dividender betalar du skatt när pengarna lyfts från kontot för annat bruk. Det möjliggör att du kan återinvestera om och om igen (</a:t>
            </a:r>
            <a:r>
              <a:rPr lang="fi-FI"/>
              <a:t>jämför</a:t>
            </a:r>
            <a:r>
              <a:rPr lang="fi-FI"/>
              <a:t> värdeandelskonto).</a:t>
            </a:r>
            <a:endParaRPr/>
          </a:p>
          <a:p>
            <a:pPr indent="-169862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fi-FI">
                <a:solidFill>
                  <a:schemeClr val="accent4"/>
                </a:solidFill>
              </a:rPr>
              <a:t>OBS!</a:t>
            </a:r>
            <a:r>
              <a:rPr lang="fi-FI"/>
              <a:t> En person får endast ha ett aktiesparkonto.</a:t>
            </a:r>
            <a:endParaRPr/>
          </a:p>
          <a:p>
            <a:pPr indent="-169862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fi-FI"/>
              <a:t>Eget kapital som deponeras på ett </a:t>
            </a:r>
            <a:r>
              <a:rPr lang="fi-FI"/>
              <a:t>aktiesparkonto</a:t>
            </a:r>
            <a:r>
              <a:rPr lang="fi-FI"/>
              <a:t> får vara max 50 000 €.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21" name="Google Shape;121;p6"/>
          <p:cNvSpPr/>
          <p:nvPr/>
        </p:nvSpPr>
        <p:spPr>
          <a:xfrm>
            <a:off x="7792949" y="809245"/>
            <a:ext cx="4356243" cy="5605669"/>
          </a:xfrm>
          <a:prstGeom prst="irregularSeal1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6"/>
          <p:cNvSpPr txBox="1"/>
          <p:nvPr/>
        </p:nvSpPr>
        <p:spPr>
          <a:xfrm>
            <a:off x="8557800" y="2642325"/>
            <a:ext cx="3250500" cy="19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Det är ofta svårast att börja investera.</a:t>
            </a:r>
            <a:endParaRPr sz="1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När du öppnat ditt värdeandelskonto eller aktiesparkonto eller båda är du redan långt på väg!</a:t>
            </a:r>
            <a:endParaRPr sz="1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"/>
          <p:cNvSpPr txBox="1"/>
          <p:nvPr>
            <p:ph type="title"/>
          </p:nvPr>
        </p:nvSpPr>
        <p:spPr>
          <a:xfrm>
            <a:off x="629479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fi-FI"/>
              <a:t>Hurudan ser din investeringsprofil ut?</a:t>
            </a:r>
            <a:endParaRPr/>
          </a:p>
        </p:txBody>
      </p:sp>
      <p:sp>
        <p:nvSpPr>
          <p:cNvPr id="128" name="Google Shape;128;p7"/>
          <p:cNvSpPr txBox="1"/>
          <p:nvPr>
            <p:ph idx="1" type="body"/>
          </p:nvPr>
        </p:nvSpPr>
        <p:spPr>
          <a:xfrm>
            <a:off x="549966" y="1218688"/>
            <a:ext cx="10515600" cy="5261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169862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lang="fi-FI"/>
              <a:t>Fundera på hur länge du har tänkt </a:t>
            </a:r>
            <a:r>
              <a:rPr lang="fi-FI"/>
              <a:t>investera</a:t>
            </a:r>
            <a:r>
              <a:rPr lang="fi-FI"/>
              <a:t>? Under ett långt intervall kommer marknaden att gå upp och ner men samtidigt skyddar långa tidsintervall investerare mot risker.</a:t>
            </a:r>
            <a:endParaRPr/>
          </a:p>
          <a:p>
            <a:pPr indent="-169862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fi-FI"/>
              <a:t>Genom att sprida på sina investeringar (alltså investera i olika objekt) kan man minska på risker.</a:t>
            </a:r>
            <a:endParaRPr/>
          </a:p>
          <a:p>
            <a:pPr indent="-193357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75000"/>
              <a:buChar char="•"/>
            </a:pPr>
            <a:r>
              <a:rPr lang="fi-FI"/>
              <a:t>Att sprida kan betyda att du äger flera olika fonder eller aktier.</a:t>
            </a:r>
            <a:endParaRPr/>
          </a:p>
          <a:p>
            <a:pPr indent="-193357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75000"/>
              <a:buChar char="•"/>
            </a:pPr>
            <a:r>
              <a:rPr lang="fi-FI"/>
              <a:t>Om du bara har aktier i din portfölj kan du välja olika </a:t>
            </a:r>
            <a:r>
              <a:rPr lang="fi-FI"/>
              <a:t>branscher eller marknader.</a:t>
            </a:r>
            <a:endParaRPr/>
          </a:p>
          <a:p>
            <a:pPr indent="-193357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75000"/>
              <a:buChar char="•"/>
            </a:pPr>
            <a:r>
              <a:rPr lang="fi-FI"/>
              <a:t>Vid aktieplaceringar kan man välja snabb </a:t>
            </a:r>
            <a:r>
              <a:rPr lang="fi-FI"/>
              <a:t>kursstegring</a:t>
            </a:r>
            <a:r>
              <a:rPr lang="fi-FI"/>
              <a:t> eller jämn dividend. Investerar du hellre i tillväxtbolag eller värdebolag, eller båda?</a:t>
            </a:r>
            <a:endParaRPr/>
          </a:p>
          <a:p>
            <a:pPr indent="-169862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fi-FI"/>
              <a:t>Hur aktiv investerare är du eller kan du vara?</a:t>
            </a:r>
            <a:endParaRPr/>
          </a:p>
          <a:p>
            <a:pPr indent="-193357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75000"/>
              <a:buChar char="•"/>
            </a:pPr>
            <a:r>
              <a:rPr lang="fi-FI"/>
              <a:t>Orkar du hålla koll på </a:t>
            </a:r>
            <a:r>
              <a:rPr lang="fi-FI"/>
              <a:t>företagens </a:t>
            </a:r>
            <a:r>
              <a:rPr lang="fi-FI"/>
              <a:t>nyckeltal och följa med marknaden aktivt?</a:t>
            </a:r>
            <a:endParaRPr/>
          </a:p>
          <a:p>
            <a:pPr indent="-193357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75000"/>
              <a:buChar char="•"/>
            </a:pPr>
            <a:r>
              <a:rPr lang="fi-FI"/>
              <a:t>Om du vet att du inte kommer </a:t>
            </a:r>
            <a:r>
              <a:rPr lang="fi-FI"/>
              <a:t>att</a:t>
            </a:r>
            <a:r>
              <a:rPr lang="fi-FI"/>
              <a:t> vara aktiv kan det vara bättre att investera i en eller flera fonder varje månad. Kom ihåg fondernas </a:t>
            </a:r>
            <a:r>
              <a:rPr lang="fi-FI"/>
              <a:t>kostnader</a:t>
            </a:r>
            <a:r>
              <a:rPr lang="fi-FI"/>
              <a:t>!</a:t>
            </a:r>
            <a:endParaRPr/>
          </a:p>
          <a:p>
            <a:pPr indent="-193357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75000"/>
              <a:buChar char="•"/>
            </a:pPr>
            <a:r>
              <a:rPr lang="fi-FI"/>
              <a:t>Du kan även välja båda, och vara aktiv och passiv investerare samtidigt. Du kan investera regelbundet i fonder </a:t>
            </a:r>
            <a:r>
              <a:rPr lang="fi-FI"/>
              <a:t>och samtidigt </a:t>
            </a:r>
            <a:r>
              <a:rPr lang="fi-FI"/>
              <a:t>aktivt investera i aktier.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"/>
          <p:cNvSpPr txBox="1"/>
          <p:nvPr>
            <p:ph type="title"/>
          </p:nvPr>
        </p:nvSpPr>
        <p:spPr>
          <a:xfrm>
            <a:off x="400878" y="11927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fi-FI"/>
              <a:t>Din investeringsstrategi? </a:t>
            </a:r>
            <a:endParaRPr/>
          </a:p>
        </p:txBody>
      </p:sp>
      <p:sp>
        <p:nvSpPr>
          <p:cNvPr id="134" name="Google Shape;134;p8"/>
          <p:cNvSpPr txBox="1"/>
          <p:nvPr>
            <p:ph idx="1" type="body"/>
          </p:nvPr>
        </p:nvSpPr>
        <p:spPr>
          <a:xfrm>
            <a:off x="334225" y="1969100"/>
            <a:ext cx="11231100" cy="378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413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fi-FI" sz="2000">
                <a:solidFill>
                  <a:srgbClr val="FFFFFF"/>
                </a:solidFill>
              </a:rPr>
              <a:t>Att var</a:t>
            </a:r>
            <a:r>
              <a:rPr lang="fi-FI" sz="2000"/>
              <a:t>a efterklok är lätt för en investerare. I backspegeln ser man lätt när man borde ha köpt (billigt) och när man borde ha sålt (dyrt).</a:t>
            </a:r>
            <a:endParaRPr sz="2000"/>
          </a:p>
          <a:p>
            <a:pPr indent="-203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000"/>
              <a:t>Det är svårt att vara ekonomiskt förutseende. Många </a:t>
            </a:r>
            <a:r>
              <a:rPr lang="fi-FI" sz="2000"/>
              <a:t>investerare</a:t>
            </a:r>
            <a:r>
              <a:rPr lang="fi-FI" sz="2000"/>
              <a:t> </a:t>
            </a:r>
            <a:r>
              <a:rPr lang="fi-FI" sz="2000"/>
              <a:t>rekommenderar därför </a:t>
            </a:r>
            <a:r>
              <a:rPr lang="fi-FI" sz="2000"/>
              <a:t>investeringar som är långtida och </a:t>
            </a:r>
            <a:r>
              <a:rPr lang="fi-FI" sz="2000"/>
              <a:t>kostnadseffektiva</a:t>
            </a:r>
            <a:r>
              <a:rPr lang="fi-FI" sz="2000"/>
              <a:t>.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DA9DB"/>
              </a:buClr>
              <a:buSzPts val="2400"/>
              <a:buNone/>
            </a:pPr>
            <a:r>
              <a:rPr lang="fi-FI" sz="2000">
                <a:solidFill>
                  <a:srgbClr val="8DA9DB"/>
                </a:solidFill>
              </a:rPr>
              <a:t>	Bank of Americans bankdirektör sa: </a:t>
            </a:r>
            <a:br>
              <a:rPr lang="fi-FI" sz="2000">
                <a:solidFill>
                  <a:srgbClr val="8DA9DB"/>
                </a:solidFill>
              </a:rPr>
            </a:br>
            <a:r>
              <a:rPr lang="fi-FI" sz="2000">
                <a:solidFill>
                  <a:srgbClr val="8DA9DB"/>
                </a:solidFill>
              </a:rPr>
              <a:t>	</a:t>
            </a:r>
            <a:r>
              <a:rPr i="1" lang="fi-FI" sz="2000">
                <a:solidFill>
                  <a:srgbClr val="8DA9DB"/>
                </a:solidFill>
              </a:rPr>
              <a:t>“The reality is, it's time in the market, not timing the market.”</a:t>
            </a:r>
            <a:endParaRPr sz="2000"/>
          </a:p>
          <a:p>
            <a:pPr indent="-203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000"/>
              <a:t>Men en del </a:t>
            </a:r>
            <a:r>
              <a:rPr lang="fi-FI" sz="2000"/>
              <a:t>vill</a:t>
            </a:r>
            <a:r>
              <a:rPr lang="fi-FI" sz="2000"/>
              <a:t> aktivt </a:t>
            </a:r>
            <a:r>
              <a:rPr i="1" lang="fi-FI" sz="2000"/>
              <a:t>dagshandla </a:t>
            </a:r>
            <a:r>
              <a:rPr lang="fi-FI" sz="2000"/>
              <a:t>och då är det viktigare att kunna </a:t>
            </a:r>
            <a:r>
              <a:rPr lang="fi-FI" sz="2000"/>
              <a:t>förutspå</a:t>
            </a:r>
            <a:r>
              <a:rPr lang="fi-FI" sz="2000"/>
              <a:t> upp- och nedgångar för olika företag.</a:t>
            </a:r>
            <a:endParaRPr sz="2000"/>
          </a:p>
          <a:p>
            <a:pPr indent="-203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000"/>
              <a:t>Fundera hur du tror att du skulle </a:t>
            </a:r>
            <a:r>
              <a:rPr lang="fi-FI" sz="2000"/>
              <a:t>reagera</a:t>
            </a:r>
            <a:r>
              <a:rPr lang="fi-FI" sz="2000"/>
              <a:t> när marknaden faller. Om du väljer att invester under 30 år kan du vara ganska lugn och vänta på nästa uppgång.</a:t>
            </a:r>
            <a:endParaRPr sz="2000"/>
          </a:p>
          <a:p>
            <a:pPr indent="-203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000"/>
              <a:t>När investeraren har överlevt sin första nedgång kommer hen att klara nästa bättre.</a:t>
            </a:r>
            <a:endParaRPr sz="20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14141"/>
        </a:solid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9"/>
          <p:cNvSpPr txBox="1"/>
          <p:nvPr>
            <p:ph type="title"/>
          </p:nvPr>
        </p:nvSpPr>
        <p:spPr>
          <a:xfrm>
            <a:off x="6268838" y="81965"/>
            <a:ext cx="5259707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fi-FI"/>
              <a:t>Beskattning</a:t>
            </a:r>
            <a:endParaRPr/>
          </a:p>
        </p:txBody>
      </p:sp>
      <p:sp>
        <p:nvSpPr>
          <p:cNvPr id="140" name="Google Shape;140;p9"/>
          <p:cNvSpPr/>
          <p:nvPr/>
        </p:nvSpPr>
        <p:spPr>
          <a:xfrm>
            <a:off x="0" y="0"/>
            <a:ext cx="6136816" cy="5254922"/>
          </a:xfrm>
          <a:custGeom>
            <a:rect b="b" l="l" r="r" t="t"/>
            <a:pathLst>
              <a:path extrusionOk="0" h="5254922" w="6136816">
                <a:moveTo>
                  <a:pt x="0" y="0"/>
                </a:moveTo>
                <a:lnTo>
                  <a:pt x="6136816" y="0"/>
                </a:lnTo>
                <a:lnTo>
                  <a:pt x="6134892" y="111520"/>
                </a:lnTo>
                <a:cubicBezTo>
                  <a:pt x="6124961" y="323936"/>
                  <a:pt x="6102367" y="538040"/>
                  <a:pt x="6066513" y="752995"/>
                </a:cubicBezTo>
                <a:cubicBezTo>
                  <a:pt x="5592281" y="3596146"/>
                  <a:pt x="2972232" y="5545369"/>
                  <a:pt x="140712" y="5219363"/>
                </a:cubicBezTo>
                <a:lnTo>
                  <a:pt x="0" y="5199534"/>
                </a:lnTo>
                <a:close/>
              </a:path>
            </a:pathLst>
          </a:custGeom>
          <a:solidFill>
            <a:schemeClr val="lt1">
              <a:alpha val="8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1" name="Google Shape;141;p9"/>
          <p:cNvPicPr preferRelativeResize="0"/>
          <p:nvPr/>
        </p:nvPicPr>
        <p:blipFill rotWithShape="1">
          <a:blip r:embed="rId3">
            <a:alphaModFix/>
          </a:blip>
          <a:srcRect b="-2" l="0" r="21187" t="0"/>
          <a:stretch/>
        </p:blipFill>
        <p:spPr>
          <a:xfrm>
            <a:off x="1" y="2"/>
            <a:ext cx="5863721" cy="4984915"/>
          </a:xfrm>
          <a:custGeom>
            <a:rect b="b" l="l" r="r" t="t"/>
            <a:pathLst>
              <a:path extrusionOk="0" h="4984915" w="5863721">
                <a:moveTo>
                  <a:pt x="0" y="0"/>
                </a:moveTo>
                <a:lnTo>
                  <a:pt x="5863721" y="0"/>
                </a:lnTo>
                <a:lnTo>
                  <a:pt x="5844576" y="326138"/>
                </a:lnTo>
                <a:cubicBezTo>
                  <a:pt x="5833049" y="448313"/>
                  <a:pt x="5817094" y="570952"/>
                  <a:pt x="5796589" y="693884"/>
                </a:cubicBezTo>
                <a:cubicBezTo>
                  <a:pt x="5344573" y="3403845"/>
                  <a:pt x="2847261" y="5261756"/>
                  <a:pt x="148386" y="4951022"/>
                </a:cubicBezTo>
                <a:lnTo>
                  <a:pt x="0" y="4930112"/>
                </a:lnTo>
                <a:close/>
              </a:path>
            </a:pathLst>
          </a:custGeom>
          <a:noFill/>
          <a:ln>
            <a:noFill/>
          </a:ln>
        </p:spPr>
      </p:pic>
      <p:sp>
        <p:nvSpPr>
          <p:cNvPr id="142" name="Google Shape;142;p9"/>
          <p:cNvSpPr txBox="1"/>
          <p:nvPr>
            <p:ph idx="1" type="body"/>
          </p:nvPr>
        </p:nvSpPr>
        <p:spPr>
          <a:xfrm>
            <a:off x="6024112" y="1295768"/>
            <a:ext cx="5749158" cy="52549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fi-FI" sz="1800"/>
              <a:t>Försäljningsvinsten</a:t>
            </a:r>
            <a:r>
              <a:rPr lang="fi-FI" sz="1800"/>
              <a:t> betalas som kapitalskatt: 30 % upp till 30 000 euro, 34 % på överstigande del.</a:t>
            </a:r>
            <a:endParaRPr sz="18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fi-FI" sz="1800"/>
              <a:t>Dividend från börsbolag är delvis skattefritt.</a:t>
            </a:r>
            <a:endParaRPr sz="1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fi-FI" sz="1800"/>
              <a:t>15 % av dividendvinsten är skattefri och 85 % är skattepliktig.</a:t>
            </a:r>
            <a:endParaRPr sz="1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fi-FI" sz="1800"/>
              <a:t>Den </a:t>
            </a:r>
            <a:r>
              <a:rPr lang="fi-FI" sz="1800"/>
              <a:t>skattepliktiga</a:t>
            </a:r>
            <a:r>
              <a:rPr lang="fi-FI" sz="1800"/>
              <a:t> delen av dividenden betalas som kapitalskatt.</a:t>
            </a:r>
            <a:endParaRPr sz="1800"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fi-FI" sz="1800"/>
              <a:t>Skatten på dividend är 25,5 % eller 28,9 % beroende på kapitalets storlek.</a:t>
            </a:r>
            <a:endParaRPr sz="1800"/>
          </a:p>
          <a:p>
            <a:pPr indent="-228600" lvl="0" marL="2286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fi-FI" sz="1800"/>
              <a:t>Normalt förmedlar banker eller aktiebolag skatteinformationen direkt till Skatteförvaltningen.</a:t>
            </a:r>
            <a:endParaRPr sz="1800"/>
          </a:p>
          <a:p>
            <a:pPr indent="-228600" lvl="0" marL="228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fi-FI" sz="1800"/>
              <a:t>Om du har </a:t>
            </a:r>
            <a:r>
              <a:rPr lang="fi-FI" sz="1800"/>
              <a:t>hyresinkomster</a:t>
            </a:r>
            <a:r>
              <a:rPr lang="fi-FI" sz="1800"/>
              <a:t> eller inkomster från </a:t>
            </a:r>
            <a:r>
              <a:rPr lang="fi-FI" sz="1800"/>
              <a:t>virtuella valutor </a:t>
            </a:r>
            <a:r>
              <a:rPr lang="fi-FI" sz="1800"/>
              <a:t>är du skyldig att meddela </a:t>
            </a:r>
            <a:r>
              <a:rPr lang="fi-FI" sz="1800"/>
              <a:t>Skatteförvaltningen</a:t>
            </a:r>
            <a:r>
              <a:rPr lang="fi-FI" sz="1800"/>
              <a:t> själv.</a:t>
            </a:r>
            <a:endParaRPr sz="1800"/>
          </a:p>
          <a:p>
            <a:pPr indent="-228600" lvl="0" marL="2286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fi-FI" sz="1800"/>
              <a:t>Om du säljer fondandelar eller aktier med förlust kan du i </a:t>
            </a:r>
            <a:r>
              <a:rPr lang="fi-FI" sz="1800"/>
              <a:t>beskattningen dra av förlusten från andra kapitalinkomster.</a:t>
            </a:r>
            <a:r>
              <a:rPr lang="fi-FI" sz="1800"/>
              <a:t> </a:t>
            </a:r>
            <a:endParaRPr sz="1800"/>
          </a:p>
        </p:txBody>
      </p:sp>
      <p:sp>
        <p:nvSpPr>
          <p:cNvPr id="143" name="Google Shape;143;p9"/>
          <p:cNvSpPr txBox="1"/>
          <p:nvPr/>
        </p:nvSpPr>
        <p:spPr>
          <a:xfrm>
            <a:off x="406400" y="5648960"/>
            <a:ext cx="2286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Bild:  Mikhail Nilov </a:t>
            </a:r>
            <a:r>
              <a:rPr lang="fi-FI" sz="18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Pexels-</a:t>
            </a:r>
            <a:r>
              <a:rPr lang="fi-FI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bildtjänst.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-te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2022-05-24T10:53:14Z</dcterms:created>
  <dc:creator>Hanna Toikkanen-Maher</dc:creator>
</cp:coreProperties>
</file>