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bZ/Szyz/+Zq32cwJrtTIk7Ow5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time_continue=4&amp;v=bLAs3izG0l8&amp;feature=emb_log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utkibudjettia.fi/etusivu" TargetMode="External"/><Relationship Id="rId4" Type="http://schemas.openxmlformats.org/officeDocument/2006/relationships/hyperlink" Target="https://budjetti.vm.fi/indox/index.js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veronmaksajat.fi/luvut/Tilastot/" TargetMode="External"/><Relationship Id="rId4" Type="http://schemas.openxmlformats.org/officeDocument/2006/relationships/hyperlink" Target="http://www.veronmaksajat.fi/luvut/Laskelma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kuntaliitto.fi/tietotuotteet-ja-palvelut/analyysit-ja-tietoaineistot/kuntanavigaattor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i-FI"/>
              <a:t>Verotus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965431" y="75118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Miksi verotetaan? 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965431" y="2438400"/>
            <a:ext cx="6586489" cy="416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Verotuksen tärkein tehtävä on kerryttää varoja julkiselle sektorille palveluiden järjestämiseen sekä tulonsiirtojen maksamiseen.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Progressiivisella verotuksella pyritään kaventamaan tuloeroja.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Vain ansiotuloista maksetaan veroja progressiivisesti, pääomatuloissa progressio on pieni.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Verotuksella voidaan ohjailla yritysten ja kotitalouksien toimintaa sekä yrittää vaikuttaa talouden suhdanteisiin.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Esim. ympäristön tai terveyden kannalta haitallisten asioiden korkeammalla verottamisella voidaan vähentää niiden kysyntää.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Talouden laskusuhdanteessa verotusta voidaan keventää, jotta kuluttajilla jää enemmän rahaa kulutukseen.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190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-1" l="8842" r="46039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2"/>
          <p:cNvSpPr txBox="1"/>
          <p:nvPr/>
        </p:nvSpPr>
        <p:spPr>
          <a:xfrm>
            <a:off x="107765" y="100401"/>
            <a:ext cx="1979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Pixabay  Pexels-kuvapalvelussa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Kuka veroista päättää? 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Näin valtion budjetti valmistuu: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https://www.youtube.com/watch?time_continue=4&amp;v=bLAs3izG0l8&amp;feature=emb_logo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Euroopan unionilla ei ole valtaa päättää jäsenmaiden veroista.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i-FI"/>
              <a:t>Joitain verokantoja on kuitenkin saatettu harmonisoida eli niissä on määrätty jokin tietty minimiverokanta. Esim. yleisessä arvonlisäverossa yhteinen minimiverokanta on 15 %.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Kunnallisverosta päättää kunnanvaltuusto.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Valtion budjetti -tehtävä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561479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Mene sivulle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tutkibudjettia.fi </a:t>
            </a:r>
            <a:r>
              <a:rPr lang="fi-FI"/>
              <a:t>ja katso valtion tuloista, mistä valtio saa isoimmat verokertymät.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Katso myös isoimmat menot. Sivustolla menot on listattu ministeriöittäin. Paremman kokonaiskuvan voi saada valitsemalla vasemmasta reunasta kohdat ”</a:t>
            </a:r>
            <a:r>
              <a:rPr lang="fi-FI">
                <a:solidFill>
                  <a:srgbClr val="A8D08C"/>
                </a:solidFill>
              </a:rPr>
              <a:t>menolajittelu</a:t>
            </a:r>
            <a:r>
              <a:rPr lang="fi-FI"/>
              <a:t>” sekä ”</a:t>
            </a:r>
            <a:r>
              <a:rPr lang="fi-FI">
                <a:solidFill>
                  <a:srgbClr val="A8D08C"/>
                </a:solidFill>
              </a:rPr>
              <a:t>teemat</a:t>
            </a:r>
            <a:r>
              <a:rPr lang="fi-FI"/>
              <a:t>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Jos haluat etsiä yksittäisiä menokohteita, voit tehdä tämän valtiovarainministeriön sivuilla osoitteessa </a:t>
            </a:r>
            <a:r>
              <a:rPr lang="fi-FI" u="sng">
                <a:solidFill>
                  <a:schemeClr val="hlink"/>
                </a:solidFill>
                <a:hlinkClick r:id="rId4"/>
              </a:rPr>
              <a:t>https://budjetti.vm.fi/indox/index.jsp</a:t>
            </a:r>
            <a:r>
              <a:rPr lang="fi-FI"/>
              <a:t> &gt; vuosi </a:t>
            </a:r>
            <a:r>
              <a:rPr i="1" lang="fi-FI"/>
              <a:t>2022</a:t>
            </a:r>
            <a:r>
              <a:rPr lang="fi-FI"/>
              <a:t>&gt; yhdistelmä ajantasaisesta talousarviosta &gt; numerotaulu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5105401" y="1520688"/>
            <a:ext cx="5976729" cy="4800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195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Suomen ja muiden maiden vertailua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371600"/>
            <a:ext cx="3687417" cy="538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Onko Suomessa korkea kokonaisveroaste muihin maihin verrattuna? Entä muihin pohjoismaihin verrattuna?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Onko Suomessa tiukka progressio ansiotuloverossa?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Kuinka paljon palkansaaja maksaa bruttopalkastaan veroja ja veroluontoisia maksuja? Entä kuinka suuri on kustannus työnantajalle?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Maksavatko yritykset voitoistaan paljon veroja Suomessa muihin maihin verrattuna?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5658678" y="1735774"/>
            <a:ext cx="5075583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Edellä oleviin kysymyksiin voi etsiä vastausta Veronmaksajien sivustolla. </a:t>
            </a:r>
            <a:b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www.veronmaksajat.fi/luvut/Tilastot/</a:t>
            </a: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Verotuotot &gt; veroaste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Tuloverot &gt; yhteisöverotus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Kulutusverot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www.veronmaksajat.fi/luvut/Laskelmat/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Palkansaajan tuloveroprosentin kehitys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Palkansaajan veroprosentit (ja marginaalivero)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Palkansaajan tuloveroprosentit eräissä OECD-maissa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Palkkakuitti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Kuntien budjetti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Kunnat saavat pääosan tuloistaan veroista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i-FI"/>
              <a:t>Tärkeimmät omat verolähteet </a:t>
            </a:r>
            <a:r>
              <a:rPr lang="fi-FI">
                <a:solidFill>
                  <a:srgbClr val="A8D08C"/>
                </a:solidFill>
              </a:rPr>
              <a:t>kunnallisvero</a:t>
            </a:r>
            <a:r>
              <a:rPr lang="fi-FI"/>
              <a:t> ja </a:t>
            </a:r>
            <a:r>
              <a:rPr lang="fi-FI">
                <a:solidFill>
                  <a:srgbClr val="A8D08C"/>
                </a:solidFill>
              </a:rPr>
              <a:t>kiinteistövero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i-FI"/>
              <a:t>Valtio maksaa osan yritysten </a:t>
            </a:r>
            <a:r>
              <a:rPr lang="fi-FI">
                <a:solidFill>
                  <a:srgbClr val="A8D08C"/>
                </a:solidFill>
              </a:rPr>
              <a:t>yhteisöveroista</a:t>
            </a:r>
            <a:r>
              <a:rPr lang="fi-FI"/>
              <a:t> kunnille.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Valtio maksaa kunnille valtionosuuksia omasta budjetistaan.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Lisäksi kunnat saavat tuloja erilaisista maksuista (esim. päivähoito) sekä pääomatuloja omaisuutensa tuotosta.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i-FI"/>
              <a:t>Kuntien veroprosentteja voi verrata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kuntanavigaattorissa</a:t>
            </a:r>
            <a:r>
              <a:rPr lang="fi-FI"/>
              <a:t>. Menoja voi katsoa kunnittain kohdasta ”kunnan kustannusrakenne”.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 txBox="1"/>
          <p:nvPr>
            <p:ph type="title"/>
          </p:nvPr>
        </p:nvSpPr>
        <p:spPr>
          <a:xfrm>
            <a:off x="598665" y="13461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i-FI" sz="4000"/>
              <a:t>Oma veroilmoitus</a:t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792990" y="1321904"/>
            <a:ext cx="6002110" cy="511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171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Suomessa oman veroilmoituksen tekeminen on onneksi suhteellisen helppoa.</a:t>
            </a:r>
            <a:endParaRPr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Verottaja lähettää joka vuosi </a:t>
            </a:r>
            <a:r>
              <a:rPr lang="fi-FI" sz="2400">
                <a:solidFill>
                  <a:srgbClr val="A8D08C"/>
                </a:solidFill>
              </a:rPr>
              <a:t>veroehdotuksen</a:t>
            </a:r>
            <a:r>
              <a:rPr lang="fi-FI" sz="2400"/>
              <a:t>. </a:t>
            </a:r>
            <a:endParaRPr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Veroehdotukseen voi ja kannattaa tehdä muutoksia, jos saa tarpeeksi </a:t>
            </a:r>
            <a:r>
              <a:rPr lang="fi-FI" sz="2400">
                <a:solidFill>
                  <a:srgbClr val="A8D08C"/>
                </a:solidFill>
              </a:rPr>
              <a:t>verovähennyksiä</a:t>
            </a:r>
            <a:r>
              <a:rPr lang="fi-FI" sz="2400"/>
              <a:t>, esimerkiksi: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työmatkakulut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työtulovähennys työvälineiden hankinnasta ja käytöstä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kotitalousvähennykset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mahdolliset sijoitustappiot</a:t>
            </a:r>
            <a:endParaRPr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Jos olet maksanut liikaa veroja, saat </a:t>
            </a:r>
            <a:r>
              <a:rPr lang="fi-FI" sz="2400">
                <a:solidFill>
                  <a:srgbClr val="A8D08C"/>
                </a:solidFill>
              </a:rPr>
              <a:t>veronpalautusta</a:t>
            </a:r>
            <a:r>
              <a:rPr lang="fi-FI" sz="2400"/>
              <a:t>. </a:t>
            </a:r>
            <a:endParaRPr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Jos olet maksanut liian vähän veroja, sinun pitää maksaa </a:t>
            </a:r>
            <a:r>
              <a:rPr lang="fi-FI" sz="2400">
                <a:solidFill>
                  <a:srgbClr val="A8D08C"/>
                </a:solidFill>
              </a:rPr>
              <a:t>jäännösvero</a:t>
            </a:r>
            <a:r>
              <a:rPr lang="fi-FI" sz="2400"/>
              <a:t>.</a:t>
            </a:r>
            <a:endParaRPr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Jos oma taloustilanne muuttuu kesken verovuoden (esim. siirryt opiskeluista työelämään), omaa ansiotuloveroprosenttia kannattaa muuttaa. </a:t>
            </a:r>
            <a:endParaRPr/>
          </a:p>
          <a:p>
            <a:pPr indent="-990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2400"/>
          </a:p>
          <a:p>
            <a:pPr indent="-120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2000"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-1" l="0" r="-1" t="9340"/>
          <a:stretch/>
        </p:blipFill>
        <p:spPr>
          <a:xfrm>
            <a:off x="7293554" y="0"/>
            <a:ext cx="499256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7293554" y="6178947"/>
            <a:ext cx="24812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Kuva: Nataliya Vaitkevich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Pexels-kuvapalvelussa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2022-06-02T11:23:03Z</dcterms:created>
  <dc:creator>Hanna Toikkanen-Maher</dc:creator>
</cp:coreProperties>
</file>