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654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24.5.2022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 dirty="0">
                <a:latin typeface="Fredoka One" panose="02000000000000000000" pitchFamily="2" charset="0"/>
              </a:rPr>
              <a:t>Aineiden ominaisuuksia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Happamuus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A463A-3365-D557-F001-8C20BF52C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1. Miltä hapan maku tuntuu?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2. Mitä hapanta olet maistanut?</a:t>
            </a:r>
          </a:p>
        </p:txBody>
      </p:sp>
      <p:pic>
        <p:nvPicPr>
          <p:cNvPr id="5" name="Picture 2" descr="レモンのイラスト（フルーツ）">
            <a:extLst>
              <a:ext uri="{FF2B5EF4-FFF2-40B4-BE49-F238E27FC236}">
                <a16:creationId xmlns:a16="http://schemas.microsoft.com/office/drawing/2014/main" id="{79A9FAF9-5344-DA3C-B6E3-EC8D96C31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57" y="1690688"/>
            <a:ext cx="3810000" cy="3362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50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Tehtäviä ja tutkimuksia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Happamuuden mittaaminen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Taidetta luonnonväreillä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6" y="1882886"/>
            <a:ext cx="471170" cy="6197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929DFAC-4C90-45CA-B941-846A7B4E1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" y="2615250"/>
            <a:ext cx="471170" cy="6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2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Fredoka One" panose="02000000000000000000" pitchFamily="2" charset="0"/>
                <a:cs typeface="Arial" panose="020B0604020202020204" pitchFamily="34" charset="0"/>
              </a:rPr>
              <a:t>Happamuuden mittaaminen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06BB92-1486-BB19-5D1C-B7208BFDC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586103"/>
              </p:ext>
            </p:extLst>
          </p:nvPr>
        </p:nvGraphicFramePr>
        <p:xfrm>
          <a:off x="1000125" y="2433637"/>
          <a:ext cx="10039350" cy="25821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27098">
                  <a:extLst>
                    <a:ext uri="{9D8B030D-6E8A-4147-A177-3AD203B41FA5}">
                      <a16:colId xmlns:a16="http://schemas.microsoft.com/office/drawing/2014/main" val="3523426919"/>
                    </a:ext>
                  </a:extLst>
                </a:gridCol>
                <a:gridCol w="2707002">
                  <a:extLst>
                    <a:ext uri="{9D8B030D-6E8A-4147-A177-3AD203B41FA5}">
                      <a16:colId xmlns:a16="http://schemas.microsoft.com/office/drawing/2014/main" val="75092618"/>
                    </a:ext>
                  </a:extLst>
                </a:gridCol>
                <a:gridCol w="3905250">
                  <a:extLst>
                    <a:ext uri="{9D8B030D-6E8A-4147-A177-3AD203B41FA5}">
                      <a16:colId xmlns:a16="http://schemas.microsoft.com/office/drawing/2014/main" val="2840888521"/>
                    </a:ext>
                  </a:extLst>
                </a:gridCol>
              </a:tblGrid>
              <a:tr h="290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Tutkittava aine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 dirty="0">
                          <a:effectLst/>
                          <a:latin typeface="Montserrat" panose="00000500000000000000" pitchFamily="2" charset="0"/>
                        </a:rPr>
                        <a:t>pH</a:t>
                      </a:r>
                      <a:endParaRPr lang="fi-FI" sz="24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Hapan vai emäksinen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extLst>
                  <a:ext uri="{0D108BD9-81ED-4DB2-BD59-A6C34878D82A}">
                    <a16:rowId xmlns:a16="http://schemas.microsoft.com/office/drawing/2014/main" val="2980278236"/>
                  </a:ext>
                </a:extLst>
              </a:tr>
              <a:tr h="290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sitruunamehu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 dirty="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extLst>
                  <a:ext uri="{0D108BD9-81ED-4DB2-BD59-A6C34878D82A}">
                    <a16:rowId xmlns:a16="http://schemas.microsoft.com/office/drawing/2014/main" val="2898680746"/>
                  </a:ext>
                </a:extLst>
              </a:tr>
              <a:tr h="290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ruokasooda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extLst>
                  <a:ext uri="{0D108BD9-81ED-4DB2-BD59-A6C34878D82A}">
                    <a16:rowId xmlns:a16="http://schemas.microsoft.com/office/drawing/2014/main" val="1025375024"/>
                  </a:ext>
                </a:extLst>
              </a:tr>
              <a:tr h="290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tuhka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extLst>
                  <a:ext uri="{0D108BD9-81ED-4DB2-BD59-A6C34878D82A}">
                    <a16:rowId xmlns:a16="http://schemas.microsoft.com/office/drawing/2014/main" val="2922110792"/>
                  </a:ext>
                </a:extLst>
              </a:tr>
              <a:tr h="290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limsa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 dirty="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extLst>
                  <a:ext uri="{0D108BD9-81ED-4DB2-BD59-A6C34878D82A}">
                    <a16:rowId xmlns:a16="http://schemas.microsoft.com/office/drawing/2014/main" val="1990279699"/>
                  </a:ext>
                </a:extLst>
              </a:tr>
              <a:tr h="290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etikka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extLst>
                  <a:ext uri="{0D108BD9-81ED-4DB2-BD59-A6C34878D82A}">
                    <a16:rowId xmlns:a16="http://schemas.microsoft.com/office/drawing/2014/main" val="921876919"/>
                  </a:ext>
                </a:extLst>
              </a:tr>
              <a:tr h="2906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 dirty="0"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  <a:endParaRPr lang="fi-FI" sz="24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603" marR="116603" marT="0" marB="0"/>
                </a:tc>
                <a:extLst>
                  <a:ext uri="{0D108BD9-81ED-4DB2-BD59-A6C34878D82A}">
                    <a16:rowId xmlns:a16="http://schemas.microsoft.com/office/drawing/2014/main" val="426392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48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Varoitusmerkit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00567"/>
            <a:ext cx="10783529" cy="417639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Kodin puhdistusaineissa voi olla seuraavat 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varoitusmerkit. Ne on hyvä tunnistaa.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		    syövyttävä				    terveydelle haitallinen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14" name="image2.jpg" descr="Varoitusmerkki GHS05 ilmaisee syövyttäviä aineita. ">
            <a:extLst>
              <a:ext uri="{FF2B5EF4-FFF2-40B4-BE49-F238E27FC236}">
                <a16:creationId xmlns:a16="http://schemas.microsoft.com/office/drawing/2014/main" id="{BB57D693-49FB-C792-58CD-06A4F33EB1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199" y="3140810"/>
            <a:ext cx="1895908" cy="1895908"/>
          </a:xfrm>
          <a:prstGeom prst="rect">
            <a:avLst/>
          </a:prstGeom>
          <a:ln/>
        </p:spPr>
      </p:pic>
      <p:pic>
        <p:nvPicPr>
          <p:cNvPr id="15" name="image1.jpg" descr="Varoitusmerkki GHS07 ilmaisee terveydelle tai otsonikerrokselle vaarallisia aineita.">
            <a:extLst>
              <a:ext uri="{FF2B5EF4-FFF2-40B4-BE49-F238E27FC236}">
                <a16:creationId xmlns:a16="http://schemas.microsoft.com/office/drawing/2014/main" id="{4B547543-170A-6263-2133-99B5FE9C345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30128" y="3140810"/>
            <a:ext cx="1895908" cy="189590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2372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90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Aineiden ominaisuuksia</vt:lpstr>
      <vt:lpstr>Happamuus</vt:lpstr>
      <vt:lpstr>Tehtäviä ja tutkimuksia</vt:lpstr>
      <vt:lpstr>Happamuuden mittaaminen</vt:lpstr>
      <vt:lpstr>Varoitusmerkit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13</cp:revision>
  <dcterms:created xsi:type="dcterms:W3CDTF">2022-02-10T07:01:07Z</dcterms:created>
  <dcterms:modified xsi:type="dcterms:W3CDTF">2022-05-24T12:19:29Z</dcterms:modified>
</cp:coreProperties>
</file>